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13.xml" ContentType="application/vnd.openxmlformats-officedocument.theme+xml"/>
  <Override PartName="/ppt/tags/tag11.xml" ContentType="application/vnd.openxmlformats-officedocument.presentationml.tag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4"/>
    <p:sldMasterId id="2147493480" r:id="rId5"/>
    <p:sldMasterId id="2147493455" r:id="rId6"/>
    <p:sldMasterId id="2147493521" r:id="rId7"/>
    <p:sldMasterId id="2147493573" r:id="rId8"/>
    <p:sldMasterId id="2147493579" r:id="rId9"/>
    <p:sldMasterId id="2147493589" r:id="rId10"/>
    <p:sldMasterId id="2147493595" r:id="rId11"/>
    <p:sldMasterId id="2147493605" r:id="rId12"/>
    <p:sldMasterId id="2147493613" r:id="rId13"/>
    <p:sldMasterId id="2147493623" r:id="rId14"/>
    <p:sldMasterId id="2147493630" r:id="rId15"/>
  </p:sldMasterIdLst>
  <p:notesMasterIdLst>
    <p:notesMasterId r:id="rId37"/>
  </p:notesMasterIdLst>
  <p:handoutMasterIdLst>
    <p:handoutMasterId r:id="rId38"/>
  </p:handoutMasterIdLst>
  <p:sldIdLst>
    <p:sldId id="381" r:id="rId16"/>
    <p:sldId id="468" r:id="rId17"/>
    <p:sldId id="470" r:id="rId18"/>
    <p:sldId id="472" r:id="rId19"/>
    <p:sldId id="492" r:id="rId20"/>
    <p:sldId id="490" r:id="rId21"/>
    <p:sldId id="475" r:id="rId22"/>
    <p:sldId id="493" r:id="rId23"/>
    <p:sldId id="484" r:id="rId24"/>
    <p:sldId id="485" r:id="rId25"/>
    <p:sldId id="486" r:id="rId26"/>
    <p:sldId id="487" r:id="rId27"/>
    <p:sldId id="488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95959"/>
    <a:srgbClr val="7F7F7F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5970" autoAdjust="0"/>
  </p:normalViewPr>
  <p:slideViewPr>
    <p:cSldViewPr snapToGrid="0" snapToObjects="1">
      <p:cViewPr varScale="1">
        <p:scale>
          <a:sx n="87" d="100"/>
          <a:sy n="87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32258-FB80-45A8-9B74-1683BE9BBCA6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842375"/>
            <a:ext cx="7023100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700" smtClean="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  <a:endParaRPr lang="en-US" sz="7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3D88DF-F55F-4059-A130-039F3A2B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447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95965-5128-43C4-93B7-052CCC0E0867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842375"/>
            <a:ext cx="7023100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Honeywell Internal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FC6C9-3F2A-4303-AD26-6D1FDF07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91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 smtClean="0"/>
              <a:t>Honeywell 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Connected Aircraft affects key stakeholders in the ecosystem. It can: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Delivers safer, faster and more comfortable flights for passengers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real-time information for pilots and flight crews to enhance safety and efficiency.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workload for maintainers to turn around an aircraft more quickly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 flight operations personnel to better manage the fleet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reduces costs and increases ease of ownership for airlines executives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1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 smtClean="0"/>
              <a:t>Honeywell 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 smtClean="0"/>
              <a:t>Honeywell 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 smtClean="0"/>
              <a:t>Honeywell 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SO - </a:t>
            </a:r>
            <a:r>
              <a:rPr lang="ru-RU" dirty="0" smtClean="0"/>
              <a:t>Навести порядок</a:t>
            </a:r>
            <a:r>
              <a:rPr lang="ru-RU" baseline="0" dirty="0" smtClean="0"/>
              <a:t> на самом предприятии, устранить разрывы в автоматизации.</a:t>
            </a:r>
          </a:p>
          <a:p>
            <a:r>
              <a:rPr lang="ru-RU" baseline="0" dirty="0" smtClean="0"/>
              <a:t>Необходимо использовать программный подход – синхронизация проектов в рамках программы.</a:t>
            </a:r>
          </a:p>
          <a:p>
            <a:r>
              <a:rPr lang="ru-RU" baseline="0" dirty="0" smtClean="0"/>
              <a:t>Мотивация Заказчика достижение бизнес целей, которые контролируются руководством.</a:t>
            </a:r>
          </a:p>
          <a:p>
            <a:r>
              <a:rPr lang="ru-RU" baseline="0" dirty="0" smtClean="0"/>
              <a:t>2.</a:t>
            </a:r>
            <a:r>
              <a:rPr lang="en-US" baseline="0" dirty="0" smtClean="0"/>
              <a:t>DT – </a:t>
            </a:r>
            <a:r>
              <a:rPr lang="ru-RU" baseline="0" dirty="0" smtClean="0"/>
              <a:t>переход к интернет технологиям, изменение бизнес-процессовс помощью автоматизации.</a:t>
            </a:r>
          </a:p>
          <a:p>
            <a:r>
              <a:rPr lang="ru-RU" baseline="0" dirty="0" smtClean="0"/>
              <a:t>Получается</a:t>
            </a:r>
            <a:r>
              <a:rPr lang="en-US" baseline="0" dirty="0" smtClean="0"/>
              <a:t> SO </a:t>
            </a:r>
            <a:r>
              <a:rPr lang="ru-RU" baseline="0" dirty="0" smtClean="0"/>
              <a:t>через </a:t>
            </a:r>
            <a:r>
              <a:rPr lang="en-US" baseline="0" dirty="0" smtClean="0"/>
              <a:t>DT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3.Получается </a:t>
            </a:r>
            <a:r>
              <a:rPr lang="en-US" baseline="0" dirty="0" smtClean="0"/>
              <a:t>CPS</a:t>
            </a:r>
            <a:r>
              <a:rPr lang="ru-RU" baseline="0" dirty="0" smtClean="0"/>
              <a:t>, аналогично, для достижения целей </a:t>
            </a:r>
            <a:r>
              <a:rPr lang="en-US" baseline="0" dirty="0" smtClean="0"/>
              <a:t>SO</a:t>
            </a:r>
            <a:r>
              <a:rPr lang="ru-RU" baseline="0" dirty="0" smtClean="0"/>
              <a:t>.</a:t>
            </a:r>
          </a:p>
          <a:p>
            <a:r>
              <a:rPr lang="en-US" baseline="0" dirty="0" smtClean="0"/>
              <a:t>CPS </a:t>
            </a:r>
            <a:r>
              <a:rPr lang="ru-RU" baseline="0" dirty="0" smtClean="0"/>
              <a:t>обеспечивают дополнительные возможности, когда внутренняя экспертиза уже исчерпана.</a:t>
            </a:r>
          </a:p>
          <a:p>
            <a:r>
              <a:rPr lang="ru-RU" baseline="0" dirty="0" smtClean="0"/>
              <a:t>Предполагается развитие услуги </a:t>
            </a:r>
            <a:r>
              <a:rPr lang="en-US" baseline="0" dirty="0" smtClean="0"/>
              <a:t>CPS</a:t>
            </a:r>
            <a:r>
              <a:rPr lang="ru-RU" baseline="0" dirty="0" smtClean="0"/>
              <a:t> не только для </a:t>
            </a:r>
            <a:r>
              <a:rPr lang="en-US" baseline="0" dirty="0" smtClean="0"/>
              <a:t>UOP</a:t>
            </a:r>
            <a:r>
              <a:rPr lang="ru-RU" baseline="0" dirty="0" smtClean="0"/>
              <a:t>, но и для других вендоров.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 этом, в основе достижения всех целей лежат идеи </a:t>
            </a:r>
            <a:r>
              <a:rPr lang="en-US" baseline="0" dirty="0" smtClean="0"/>
              <a:t>AS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59ADA-CF08-9440-BACD-BF7F5C851E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lvl="1" indent="-174625">
              <a:spcBef>
                <a:spcPts val="600"/>
              </a:spcBef>
              <a:spcAft>
                <a:spcPts val="0"/>
              </a:spcAft>
              <a:buClr>
                <a:srgbClr val="E1261C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</a:rPr>
              <a:t>Customer</a:t>
            </a:r>
            <a:r>
              <a:rPr lang="en-US" sz="1200" dirty="0">
                <a:solidFill>
                  <a:srgbClr val="000000"/>
                </a:solidFill>
              </a:rPr>
              <a:t> is able to maximize plant performance by:</a:t>
            </a:r>
          </a:p>
          <a:p>
            <a:pPr lvl="1">
              <a:buClr>
                <a:srgbClr val="707070"/>
              </a:buClr>
            </a:pPr>
            <a:r>
              <a:rPr lang="en-US" sz="1050" dirty="0">
                <a:solidFill>
                  <a:srgbClr val="000000"/>
                </a:solidFill>
              </a:rPr>
              <a:t>Optimizing process yields</a:t>
            </a:r>
          </a:p>
          <a:p>
            <a:pPr lvl="1">
              <a:buClr>
                <a:srgbClr val="707070"/>
              </a:buClr>
            </a:pPr>
            <a:r>
              <a:rPr lang="en-US" sz="1050" dirty="0">
                <a:solidFill>
                  <a:srgbClr val="000000"/>
                </a:solidFill>
              </a:rPr>
              <a:t>Maximizing mix of feeds to convert</a:t>
            </a:r>
          </a:p>
          <a:p>
            <a:pPr lvl="1">
              <a:buClr>
                <a:srgbClr val="707070"/>
              </a:buClr>
            </a:pPr>
            <a:r>
              <a:rPr lang="en-US" sz="1050" dirty="0">
                <a:solidFill>
                  <a:srgbClr val="000000"/>
                </a:solidFill>
              </a:rPr>
              <a:t>Lowering energy utilization</a:t>
            </a:r>
          </a:p>
          <a:p>
            <a:pPr lvl="1" indent="-169863">
              <a:spcBef>
                <a:spcPct val="20000"/>
              </a:spcBef>
              <a:buClr>
                <a:srgbClr val="707070"/>
              </a:buClr>
              <a:buFont typeface="Arial" charset="0"/>
              <a:buChar char="-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 charset="0"/>
                <a:cs typeface="Arial" pitchFamily="34" charset="0"/>
              </a:rPr>
              <a:t>Extending useful catalyst lifetime</a:t>
            </a:r>
          </a:p>
          <a:p>
            <a:pPr lvl="1" indent="-169863">
              <a:spcBef>
                <a:spcPct val="20000"/>
              </a:spcBef>
              <a:buClr>
                <a:srgbClr val="707070"/>
              </a:buClr>
              <a:buFont typeface="Arial" charset="0"/>
              <a:buChar char="-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 charset="0"/>
                <a:cs typeface="Arial" pitchFamily="34" charset="0"/>
              </a:rPr>
              <a:t>Benchmarking site-to-site operations</a:t>
            </a:r>
          </a:p>
          <a:p>
            <a:pPr lvl="1">
              <a:buClr>
                <a:srgbClr val="707070"/>
              </a:buClr>
            </a:pPr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59ADA-CF08-9440-BACD-BF7F5C851E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E331B8E-8367-484B-A8E1-4F66972AFBB0}" type="datetime1">
              <a:rPr lang="en-US" smtClean="0">
                <a:solidFill>
                  <a:prstClr val="black"/>
                </a:solidFill>
              </a:rPr>
              <a:t>6/18/2017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2016 EMEA HUG_Hird_Day2_FINAL as presented_26Oct2016.pptx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Leveraging new technology and much more reliable high-speed Wi-Fi connections, the Connected Aircraft connects an airplane’s components and equipment, enabling each to immediately send, receive and analyze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Connected Aircraft revolutionizes modern-day flying, dramatically improving fleet management, flight safety, passenger experience, maintenance,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flight operations, aircraft turnaround time and costs.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big data, analytics, and secure communications technology, we are now better able to anticipate opportunities – to avoid weather, to avoid disruption, to avoid cost, to drive faster turnaround times.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proliferation of satellite communications, and the transformation of planes from analog vehicles into digital nodes in the sky, planes are generating more data now than ever.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incredible amount of data has the potential to address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some of the industry’s most challenging issues: fuel efficiency and environmental impact; aircraft availability, passenger demand for connectivity, cost efficiency and more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1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are just some examples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benefits that connectivity can bring.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of the examples are real – Honeywell has been able to demonstrate these benefits with our current connected offerings.  </a:t>
            </a: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Honeywell’s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GoDirect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Fuel Efficiency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 collects data from airline IT systems to provide data analysis and reporting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which can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 fuel usage with as much as 5 percent annual fuel savings, and drive reduced emissions.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GoDirect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Weather Information Service may save airlines from $25,000 to $100,000 per aircraft annually through avoiding hazardous conditions, reducing delays and diversions, lowering anti-ice usage, and decreasing maintenance costs and downtime.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Honeywell’s JetWave hardware which enables GX Aviation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the first truly global broadband high-speed network. It is up to 100 times faster than other </a:t>
            </a:r>
            <a:r>
              <a:rPr lang="en-US" sz="1000" u="sng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satellite networks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today.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data analytics and our Sentience platform, the opportunities go well beyond just these examples – we can work with you to review your own operations to see what is possible.  </a:t>
            </a: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00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008688" y="996950"/>
            <a:ext cx="0" cy="5184775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14108" y="364859"/>
            <a:ext cx="10472508" cy="4853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714108" y="3796577"/>
            <a:ext cx="5165333" cy="23851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6123482" y="3796577"/>
            <a:ext cx="5063134" cy="23851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1"/>
            <a:ext cx="5165333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6123482" y="1005841"/>
            <a:ext cx="5063134" cy="2624429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A60E25D-90C3-4421-A5B5-3BFD0CA09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528D6B90-B26E-4C9F-854B-7A7111C42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538-BB9A-4E8C-A50F-1F4EB6EDD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F92D-F73E-4FD6-B86E-3C840DA0E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3784" y="6348098"/>
            <a:ext cx="11978216" cy="493712"/>
          </a:xfrm>
          <a:prstGeom prst="rect">
            <a:avLst/>
          </a:prstGeom>
          <a:solidFill>
            <a:srgbClr val="FBFBFB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91"/>
            <a:ext cx="10523336" cy="498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2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FF1F74E8-2156-B64F-A723-2FC713503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ound Single Corner Rectangle 3"/>
          <p:cNvSpPr/>
          <p:nvPr userDrawn="1"/>
        </p:nvSpPr>
        <p:spPr>
          <a:xfrm>
            <a:off x="0" y="6364291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03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- with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oneywell Cond" panose="020B0806030202060103" pitchFamily="34" charset="0"/>
              </a:defRPr>
            </a:lvl1pPr>
          </a:lstStyle>
          <a:p>
            <a:pPr>
              <a:defRPr/>
            </a:pPr>
            <a:fld id="{BFCBBC14-82E5-48B4-B893-A4855DF8642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ith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oneywell Cond" panose="020B0806030202060103" pitchFamily="34" charset="0"/>
              </a:defRPr>
            </a:lvl1pPr>
          </a:lstStyle>
          <a:p>
            <a:pPr>
              <a:defRPr/>
            </a:pPr>
            <a:fld id="{BFCBBC14-82E5-48B4-B893-A4855DF8642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3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CDF7-639A-493B-9864-E44793A05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8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48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2738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4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513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240" y="3710164"/>
            <a:ext cx="10531033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E075DB8A-71E0-F944-83F6-A83A2D996D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435" y="6804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1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3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12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A3F9965-88A6-4677-949D-A01BE6EF63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B746D-A4A0-4D2E-87DC-FFCA674A0E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5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5B6BFA9F-FDCE-4D97-B70A-61660AE145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99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54C66C-89B0-4083-B354-C2FB9C83B8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41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963" y="6149975"/>
            <a:ext cx="2516187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700" smtClean="0">
                <a:solidFill>
                  <a:srgbClr val="707070"/>
                </a:solidFill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059048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F15B-3260-46BA-AE73-13708383C45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9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4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80C9-3062-4F1D-A521-BEC00049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4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90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5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D2950EC-7164-4963-973B-94C55E6F2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gendabild Ecke unten links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374279"/>
            <a:ext cx="3657600" cy="5483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rgbClr val="000000"/>
                </a:solidFill>
              </a:rPr>
              <a:t>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201852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rgbClr val="E71D1D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233" y="6192839"/>
            <a:ext cx="25683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by Honeywell International Inc. All rights reserved  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416694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482889"/>
            <a:ext cx="10830680" cy="3735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2DEF-CF02-4D4A-9D93-A93939DED1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7995-BCF8-4F49-84CB-AAB5B160EA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4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3ED1-BD02-464A-9378-4758C8B881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59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1666875" y="68040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 smtClean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ABD1D956-FE46-4873-AACB-78E028F766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73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7848E13-0D7E-4986-B1C4-8E745B04B3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17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4EBF-B63F-4A4C-95AF-C81AB93188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8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A3F9965-88A6-4677-949D-A01BE6EF63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8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B746D-A4A0-4D2E-87DC-FFCA674A0E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1559-6FAE-4C9F-95D5-751370D9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5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5B6BFA9F-FDCE-4D97-B70A-61660AE145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6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54C66C-89B0-4083-B354-C2FB9C83B8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37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6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4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90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5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D2950EC-7164-4963-973B-94C55E6F2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4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gendabild Ecke unten links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374279"/>
            <a:ext cx="3657600" cy="5483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rgbClr val="000000"/>
                </a:solidFill>
              </a:rPr>
              <a:t>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05887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28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15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240" y="3710164"/>
            <a:ext cx="10531033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E075DB8A-71E0-F944-83F6-A83A2D996D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435" y="6804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22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1666875" y="68040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7A6399F0-1CB9-4AF2-8492-04A4C562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6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rgbClr val="E71D1D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233" y="6192839"/>
            <a:ext cx="25683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by Honeywell International Inc. All rights reserved .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2889251" y="6205539"/>
            <a:ext cx="844126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STRAP 2016-2020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416694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482889"/>
            <a:ext cx="10830680" cy="3735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308600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2DEF-CF02-4D4A-9D93-A93939DED1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A3F9965-88A6-4677-949D-A01BE6EF63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30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B746D-A4A0-4D2E-87DC-FFCA674A0E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8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5B6BFA9F-FDCE-4D97-B70A-61660AE145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5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54C66C-89B0-4083-B354-C2FB9C83B8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6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963" y="6149975"/>
            <a:ext cx="2516187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700" smtClean="0">
                <a:solidFill>
                  <a:srgbClr val="707070"/>
                </a:solidFill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059048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F15B-3260-46BA-AE73-13708383C45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1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4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90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5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D2950EC-7164-4963-973B-94C55E6F2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2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gendabild Ecke unten links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374279"/>
            <a:ext cx="3657600" cy="5483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rgbClr val="000000"/>
                </a:solidFill>
              </a:rPr>
              <a:t>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50646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7995-BCF8-4F49-84CB-AAB5B160EA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1E3F-96BE-4EC6-B772-60D92C1E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5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3ED1-BD02-464A-9378-4758C8B881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9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1666875" y="68040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 smtClean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ABD1D956-FE46-4873-AACB-78E028F766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7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7848E13-0D7E-4986-B1C4-8E745B04B3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26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4EBF-B63F-4A4C-95AF-C81AB93188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79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A3F9965-88A6-4677-949D-A01BE6EF63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38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B746D-A4A0-4D2E-87DC-FFCA674A0E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00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5B6BFA9F-FDCE-4D97-B70A-61660AE145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2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54C66C-89B0-4083-B354-C2FB9C83B8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92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4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90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5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D2950EC-7164-4963-973B-94C55E6F2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538-BB9A-4E8C-A50F-1F4EB6EDD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7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gendabild Ecke unten links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374279"/>
            <a:ext cx="3657600" cy="5483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rgbClr val="000000"/>
                </a:solidFill>
              </a:rPr>
              <a:t>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725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EDB926B2-095E-4571-A4EA-B3D2263F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056188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2C39-C6CC-42D0-AE05-9F96B4FF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52.xml"/><Relationship Id="rId16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0.png"/><Relationship Id="rId10" Type="http://schemas.openxmlformats.org/officeDocument/2006/relationships/vmlDrawing" Target="../drawings/vmlDrawing4.v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10.xml"/><Relationship Id="rId14" Type="http://schemas.openxmlformats.org/officeDocument/2006/relationships/image" Target="../media/image1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68.xml"/><Relationship Id="rId15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67.xml"/><Relationship Id="rId9" Type="http://schemas.openxmlformats.org/officeDocument/2006/relationships/vmlDrawing" Target="../drawings/vmlDrawing5.vml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3.xml"/><Relationship Id="rId17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3.jpe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42.xml"/><Relationship Id="rId15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1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37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8213" y="1973263"/>
            <a:ext cx="36449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Pictur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963" y="-15875"/>
            <a:ext cx="74247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Picture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1973263"/>
            <a:ext cx="366871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Pictur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963" y="4052888"/>
            <a:ext cx="36591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orner-01 copy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32368" y="6543676"/>
            <a:ext cx="549063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dirty="0" smtClean="0">
                <a:solidFill>
                  <a:srgbClr val="707070"/>
                </a:solidFill>
              </a:rPr>
              <a:t>Honeywell Confidential - © 2015 by Honeywell International Inc. All rights reserved. </a:t>
            </a:r>
          </a:p>
        </p:txBody>
      </p:sp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5" r:link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88597" y="6519858"/>
            <a:ext cx="1340076" cy="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F51396C-B56F-43D5-90E8-D13E29ACFC54}" type="slidenum">
              <a:rPr lang="en-US" altLang="en-US">
                <a:solidFill>
                  <a:srgbClr val="FFFFFF"/>
                </a:solidFill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4" r:id="rId1"/>
    <p:sldLayoutId id="2147493615" r:id="rId2"/>
    <p:sldLayoutId id="2147493616" r:id="rId3"/>
    <p:sldLayoutId id="2147493617" r:id="rId4"/>
    <p:sldLayoutId id="2147493618" r:id="rId5"/>
    <p:sldLayoutId id="2147493619" r:id="rId6"/>
    <p:sldLayoutId id="2147493620" r:id="rId7"/>
    <p:sldLayoutId id="214749362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674688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 smtClean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D0281A01-A397-442A-BA2B-E0C262CDFC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250" y="6586538"/>
            <a:ext cx="3506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707070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608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  <p:sldLayoutId id="2147493625" r:id="rId2"/>
    <p:sldLayoutId id="2147493626" r:id="rId3"/>
    <p:sldLayoutId id="2147493627" r:id="rId4"/>
    <p:sldLayoutId id="214749362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32368" y="6543676"/>
            <a:ext cx="549063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dirty="0" smtClean="0">
                <a:solidFill>
                  <a:srgbClr val="707070"/>
                </a:solidFill>
              </a:rPr>
              <a:t>Honeywell Confidential - © 2015 by Honeywell International Inc. All rights reserved. </a:t>
            </a:r>
          </a:p>
        </p:txBody>
      </p:sp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88597" y="6519858"/>
            <a:ext cx="1340076" cy="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F51396C-B56F-43D5-90E8-D13E29ACFC54}" type="slidenum">
              <a:rPr lang="en-US" altLang="en-US">
                <a:solidFill>
                  <a:srgbClr val="FFFFFF"/>
                </a:solidFill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1" r:id="rId1"/>
    <p:sldLayoutId id="2147493632" r:id="rId2"/>
    <p:sldLayoutId id="2147493633" r:id="rId3"/>
    <p:sldLayoutId id="2147493634" r:id="rId4"/>
    <p:sldLayoutId id="2147493636" r:id="rId5"/>
    <p:sldLayoutId id="2147493637" r:id="rId6"/>
    <p:sldLayoutId id="21474936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T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52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orner-01 cop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674688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250" y="6586538"/>
            <a:ext cx="3506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3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65" r:id="rId2"/>
    <p:sldLayoutId id="2147493566" r:id="rId3"/>
    <p:sldLayoutId id="2147493561" r:id="rId4"/>
    <p:sldLayoutId id="21474935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16-9 wTKawa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50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730250" y="6164263"/>
            <a:ext cx="3506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3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674688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7F57E65-5E51-47D0-99CC-FC05E212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67" r:id="rId1"/>
    <p:sldLayoutId id="2147493568" r:id="rId2"/>
    <p:sldLayoutId id="2147493569" r:id="rId3"/>
    <p:sldLayoutId id="2147493570" r:id="rId4"/>
    <p:sldLayoutId id="2147493640" r:id="rId5"/>
    <p:sldLayoutId id="2147493643" r:id="rId6"/>
    <p:sldLayoutId id="2147493644" r:id="rId7"/>
    <p:sldLayoutId id="2147493645" r:id="rId8"/>
    <p:sldLayoutId id="2147493646" r:id="rId9"/>
    <p:sldLayoutId id="2147493647" r:id="rId10"/>
    <p:sldLayoutId id="21474936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orn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1" y="2"/>
            <a:ext cx="12192000" cy="6858000"/>
          </a:xfrm>
          <a:prstGeom prst="rect">
            <a:avLst/>
          </a:prstGeom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47996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3"/>
            <a:ext cx="1370935" cy="2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692" y="6585829"/>
            <a:ext cx="35060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707070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6722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4" r:id="rId1"/>
    <p:sldLayoutId id="2147493575" r:id="rId2"/>
    <p:sldLayoutId id="2147493576" r:id="rId3"/>
    <p:sldLayoutId id="2147493577" r:id="rId4"/>
    <p:sldLayoutId id="21474935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32368" y="6543676"/>
            <a:ext cx="549063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dirty="0" smtClean="0">
                <a:solidFill>
                  <a:srgbClr val="707070"/>
                </a:solidFill>
              </a:rPr>
              <a:t>Honeywell Confidential - © 2015 by Honeywell International Inc. All rights reserved. </a:t>
            </a:r>
          </a:p>
        </p:txBody>
      </p:sp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6" r:link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88597" y="6519858"/>
            <a:ext cx="1340076" cy="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F51396C-B56F-43D5-90E8-D13E29ACFC54}" type="slidenum">
              <a:rPr lang="en-US" altLang="en-US">
                <a:solidFill>
                  <a:srgbClr val="FFFFFF"/>
                </a:solidFill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0" r:id="rId1"/>
    <p:sldLayoutId id="2147493581" r:id="rId2"/>
    <p:sldLayoutId id="2147493582" r:id="rId3"/>
    <p:sldLayoutId id="2147493583" r:id="rId4"/>
    <p:sldLayoutId id="2147493584" r:id="rId5"/>
    <p:sldLayoutId id="2147493585" r:id="rId6"/>
    <p:sldLayoutId id="2147493586" r:id="rId7"/>
    <p:sldLayoutId id="2147493587" r:id="rId8"/>
    <p:sldLayoutId id="214749358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674688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 smtClean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D0281A01-A397-442A-BA2B-E0C262CDFC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250" y="6586538"/>
            <a:ext cx="3506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707070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697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  <p:sldLayoutId id="2147493591" r:id="rId2"/>
    <p:sldLayoutId id="2147493592" r:id="rId3"/>
    <p:sldLayoutId id="2147493593" r:id="rId4"/>
    <p:sldLayoutId id="21474935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32368" y="6543676"/>
            <a:ext cx="549063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dirty="0" smtClean="0">
                <a:solidFill>
                  <a:srgbClr val="707070"/>
                </a:solidFill>
              </a:rPr>
              <a:t>Honeywell Confidential - © 2015 by Honeywell International Inc. All rights reserved. </a:t>
            </a:r>
          </a:p>
        </p:txBody>
      </p:sp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88597" y="6519858"/>
            <a:ext cx="1340076" cy="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F51396C-B56F-43D5-90E8-D13E29ACFC54}" type="slidenum">
              <a:rPr lang="en-US" altLang="en-US">
                <a:solidFill>
                  <a:srgbClr val="FFFFFF"/>
                </a:solidFill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  <p:sldLayoutId id="2147493597" r:id="rId2"/>
    <p:sldLayoutId id="2147493598" r:id="rId3"/>
    <p:sldLayoutId id="2147493599" r:id="rId4"/>
    <p:sldLayoutId id="2147493601" r:id="rId5"/>
    <p:sldLayoutId id="2147493602" r:id="rId6"/>
    <p:sldLayoutId id="214749360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n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1" y="2"/>
            <a:ext cx="12192000" cy="6858000"/>
          </a:xfrm>
          <a:prstGeom prst="rect">
            <a:avLst/>
          </a:prstGeom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47996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3"/>
            <a:ext cx="1370935" cy="2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692" y="6585829"/>
            <a:ext cx="35060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707070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064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6" r:id="rId1"/>
    <p:sldLayoutId id="2147493607" r:id="rId2"/>
    <p:sldLayoutId id="2147493608" r:id="rId3"/>
    <p:sldLayoutId id="2147493609" r:id="rId4"/>
    <p:sldLayoutId id="2147493610" r:id="rId5"/>
    <p:sldLayoutId id="21474936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today.com/story/news/nation-now/2017/04/06/how-climate-change-may-lead-more-severe-airplane-turbulence/100115444/" TargetMode="External"/><Relationship Id="rId3" Type="http://schemas.openxmlformats.org/officeDocument/2006/relationships/image" Target="../media/image38.jpg"/><Relationship Id="rId7" Type="http://schemas.openxmlformats.org/officeDocument/2006/relationships/hyperlink" Target="http://europa.eu/rapid/press-release_IP-17-189_e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awin.aviationweek.com/ArticlesStory.aspx?id=d98503e0-5dd6-406b-b354-adbb398574db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hyperlink" Target="https://www.wired.com/2016/02/american-airlines-sues-gogo-over-god-awful-inflight-wi-fi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jp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wmf"/><Relationship Id="rId5" Type="http://schemas.openxmlformats.org/officeDocument/2006/relationships/image" Target="../media/image37.png"/><Relationship Id="rId10" Type="http://schemas.openxmlformats.org/officeDocument/2006/relationships/image" Target="../media/image49.wmf"/><Relationship Id="rId4" Type="http://schemas.openxmlformats.org/officeDocument/2006/relationships/image" Target="../media/image35.png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0.jp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7.png"/><Relationship Id="rId10" Type="http://schemas.openxmlformats.org/officeDocument/2006/relationships/image" Target="../media/image55.png"/><Relationship Id="rId4" Type="http://schemas.openxmlformats.org/officeDocument/2006/relationships/image" Target="../media/image35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microsoft.com/office/2007/relationships/hdphoto" Target="../media/hdphoto2.wdp"/><Relationship Id="rId3" Type="http://schemas.openxmlformats.org/officeDocument/2006/relationships/image" Target="../media/image64.png"/><Relationship Id="rId21" Type="http://schemas.openxmlformats.org/officeDocument/2006/relationships/image" Target="../media/image61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59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6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4.jpeg"/><Relationship Id="rId11" Type="http://schemas.openxmlformats.org/officeDocument/2006/relationships/image" Target="../media/image99.pn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5438" y="6100945"/>
            <a:ext cx="6998090" cy="227013"/>
          </a:xfrm>
        </p:spPr>
        <p:txBody>
          <a:bodyPr/>
          <a:lstStyle/>
          <a:p>
            <a:r>
              <a:rPr lang="ru-RU" sz="1600" b="0" dirty="0" smtClean="0"/>
              <a:t> </a:t>
            </a:r>
            <a:r>
              <a:rPr lang="ru-RU" sz="1600" dirty="0" smtClean="0"/>
              <a:t>‘</a:t>
            </a:r>
            <a:r>
              <a:rPr lang="en-US" sz="1600" dirty="0"/>
              <a:t>CONNECTED’ </a:t>
            </a:r>
            <a:r>
              <a:rPr lang="en-US" sz="1600" dirty="0" smtClean="0"/>
              <a:t>solutions in</a:t>
            </a:r>
            <a:r>
              <a:rPr lang="ru-RU" sz="1600" dirty="0" smtClean="0"/>
              <a:t> </a:t>
            </a:r>
            <a:r>
              <a:rPr lang="en-US" sz="1600" dirty="0" smtClean="0"/>
              <a:t>HONEYWELL strategy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0" y="5976327"/>
            <a:ext cx="2482850" cy="2492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err="1" smtClean="0"/>
              <a:t>V.Dozortsev</a:t>
            </a:r>
            <a:r>
              <a:rPr lang="en-US" dirty="0" smtClean="0"/>
              <a:t>, </a:t>
            </a:r>
            <a:r>
              <a:rPr lang="en-US" dirty="0" err="1" smtClean="0"/>
              <a:t>L.Sorkin</a:t>
            </a: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June 19,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254000" y="66579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smtClean="0">
                <a:solidFill>
                  <a:srgbClr val="7F7F7F"/>
                </a:solidFill>
              </a:rPr>
              <a:t>Honeywell Internal</a:t>
            </a:r>
            <a:endParaRPr lang="en-US" sz="7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1D1E3F-96BE-4EC6-B772-60D92C1E53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1389063" y="279400"/>
            <a:ext cx="10802937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pc="-15" dirty="0">
                <a:latin typeface="+mj-lt"/>
              </a:rPr>
              <a:t>The marketplace for Connected aircraft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44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9" y="857251"/>
            <a:ext cx="1357603" cy="135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10" y="5294365"/>
            <a:ext cx="1332791" cy="36981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59680" y="1939183"/>
            <a:ext cx="8391150" cy="3839743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 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5088" y="2306611"/>
            <a:ext cx="3196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“Internet Of Things Can Be Beneficial To Airline </a:t>
            </a:r>
            <a:r>
              <a:rPr lang="en-US" b="1" dirty="0" smtClean="0">
                <a:solidFill>
                  <a:schemeClr val="bg1"/>
                </a:solidFill>
              </a:rPr>
              <a:t>MROs</a:t>
            </a:r>
          </a:p>
          <a:p>
            <a:pPr algn="r"/>
            <a:r>
              <a:rPr lang="en-US" b="1" i="1" dirty="0" smtClean="0">
                <a:solidFill>
                  <a:schemeClr val="bg1"/>
                </a:solidFill>
                <a:hlinkClick r:id="rId6"/>
              </a:rPr>
              <a:t>Aviation Week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9916" y="4179058"/>
            <a:ext cx="3487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“The EU tackles growing aviation emissions”</a:t>
            </a:r>
          </a:p>
          <a:p>
            <a:pPr algn="r"/>
            <a:r>
              <a:rPr lang="en-US" b="1" i="1" dirty="0">
                <a:solidFill>
                  <a:schemeClr val="bg1"/>
                </a:solidFill>
                <a:hlinkClick r:id="rId7"/>
              </a:rPr>
              <a:t>European Commission 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86344" y="1622668"/>
            <a:ext cx="3196737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“How climate change could mean more jet turbulence”</a:t>
            </a:r>
          </a:p>
          <a:p>
            <a:pPr algn="r"/>
            <a:r>
              <a:rPr lang="en-US" sz="1050" b="1" i="1" dirty="0">
                <a:solidFill>
                  <a:srgbClr val="FF0000"/>
                </a:solidFill>
                <a:hlinkClick r:id="rId8"/>
              </a:rPr>
              <a:t>USA Today</a:t>
            </a:r>
            <a:endParaRPr lang="en-US" sz="1050" i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38443" y="3066099"/>
            <a:ext cx="3369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25" b="1" dirty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American </a:t>
            </a:r>
            <a:r>
              <a:rPr lang="en-US" b="1" dirty="0">
                <a:solidFill>
                  <a:schemeClr val="bg1"/>
                </a:solidFill>
              </a:rPr>
              <a:t>Airlines Sues Gogo Over God-Awful Inflight </a:t>
            </a:r>
            <a:r>
              <a:rPr lang="en-US" b="1" dirty="0" smtClean="0">
                <a:solidFill>
                  <a:schemeClr val="bg1"/>
                </a:solidFill>
              </a:rPr>
              <a:t>Wi-Fi”</a:t>
            </a:r>
          </a:p>
          <a:p>
            <a:pPr algn="r"/>
            <a:r>
              <a:rPr lang="en-US" b="1" i="1" dirty="0">
                <a:solidFill>
                  <a:schemeClr val="bg1"/>
                </a:solidFill>
                <a:hlinkClick r:id="rId9"/>
              </a:rPr>
              <a:t>Wired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8" name="AutoShape 4" descr="Image result for wired magazine logo"/>
          <p:cNvSpPr>
            <a:spLocks noChangeAspect="1" noChangeArrowheads="1"/>
          </p:cNvSpPr>
          <p:nvPr/>
        </p:nvSpPr>
        <p:spPr bwMode="auto">
          <a:xfrm>
            <a:off x="6342162" y="3839928"/>
            <a:ext cx="1005739" cy="10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03468" y="1580114"/>
            <a:ext cx="416761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>
                    <a:lumMod val="95000"/>
                  </a:schemeClr>
                </a:solidFill>
              </a:rPr>
              <a:t>Worldwide flight delays cost airlines </a:t>
            </a:r>
            <a:r>
              <a:rPr lang="en-US" sz="165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50" u="sng" dirty="0" smtClean="0">
                <a:solidFill>
                  <a:schemeClr val="bg1">
                    <a:lumMod val="95000"/>
                  </a:schemeClr>
                </a:solidFill>
              </a:rPr>
              <a:t>$</a:t>
            </a:r>
            <a:r>
              <a:rPr lang="en-US" sz="1650" u="sng" dirty="0">
                <a:solidFill>
                  <a:schemeClr val="bg1">
                    <a:lumMod val="95000"/>
                  </a:schemeClr>
                </a:solidFill>
              </a:rPr>
              <a:t>25 Billion.</a:t>
            </a:r>
          </a:p>
          <a:p>
            <a:pPr marL="257175" indent="-257175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 grounded commercial passenger jet while being worked on can cost up to </a:t>
            </a:r>
            <a:r>
              <a:rPr lang="en-US" sz="1650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$10,000/an hour.</a:t>
            </a:r>
          </a:p>
          <a:p>
            <a:pPr marL="257175" indent="-257175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 single twin-engine aircraft can generate up to </a:t>
            </a:r>
            <a:r>
              <a:rPr lang="en-US" sz="1650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844 TB of data </a:t>
            </a:r>
            <a:r>
              <a:rPr lang="en-US" sz="165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from 12 hours of flight, which is approximately 27,000 32GB iPhone 7s.</a:t>
            </a:r>
          </a:p>
          <a:p>
            <a:pPr marL="257175" indent="-257175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An Airbus A380 is fitted with as many as </a:t>
            </a:r>
            <a:r>
              <a:rPr lang="en-US" sz="1650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25,000 sensors</a:t>
            </a:r>
            <a:r>
              <a:rPr lang="en-US" sz="165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  <a:p>
            <a:pPr marL="257175" indent="-257175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50" u="sng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endParaRPr lang="en-US" sz="15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32770" y="2030285"/>
            <a:ext cx="0" cy="2990334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3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6504"/>
            <a:ext cx="9144000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1559-6FAE-4C9F-95D5-751370D9C5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9" y="857251"/>
            <a:ext cx="1357603" cy="1357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4684" y="1584199"/>
            <a:ext cx="5311955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/>
                </a:solidFill>
              </a:rPr>
              <a:t>Reduces fuel costs and emissions up to 5% 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Reduces operational disruptions by up to 35%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Cut down Inoperative Equipment by up to 86%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4684" y="3447068"/>
            <a:ext cx="5311955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/>
                </a:solidFill>
              </a:rPr>
              <a:t>Cuts the cost of network disruption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Saves up to 5% in flight time with ATC priority 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Improves arrival times and dispatch speed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59097" y="4400303"/>
            <a:ext cx="455154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Reduces “grounded” time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Avoids costly hazards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r>
              <a:rPr lang="en-US" sz="1650" dirty="0">
                <a:solidFill>
                  <a:schemeClr val="bg1"/>
                </a:solidFill>
              </a:rPr>
              <a:t>Cuts troubleshooting time by up to 25%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endParaRPr lang="en-US" sz="1650" dirty="0">
              <a:solidFill>
                <a:schemeClr val="bg1"/>
              </a:solidFill>
            </a:endParaRP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46885" algn="l"/>
              </a:tabLst>
            </a:pP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4683" y="2537433"/>
            <a:ext cx="5738634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/>
                </a:solidFill>
              </a:rPr>
              <a:t>Provides 10-100X faster Wi-Fi speeds 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/>
                </a:solidFill>
              </a:rPr>
              <a:t>Offers high speed connection with fewer drops </a:t>
            </a:r>
          </a:p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bg1"/>
                </a:solidFill>
              </a:rPr>
              <a:t>Facilitates smoother and safer flights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10" y="5365803"/>
            <a:ext cx="1332791" cy="3698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03015" y="261018"/>
            <a:ext cx="842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pc="-15" dirty="0">
                <a:latin typeface="+mj-lt"/>
              </a:rPr>
              <a:t>The BENEFITS OF CONNECTED Aircraft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2"/>
          <a:stretch/>
        </p:blipFill>
        <p:spPr>
          <a:xfrm>
            <a:off x="3586908" y="2530236"/>
            <a:ext cx="968442" cy="80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2"/>
          <a:stretch/>
        </p:blipFill>
        <p:spPr>
          <a:xfrm>
            <a:off x="3647420" y="1520861"/>
            <a:ext cx="895252" cy="87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7"/>
          <a:stretch/>
        </p:blipFill>
        <p:spPr>
          <a:xfrm>
            <a:off x="3643994" y="3471995"/>
            <a:ext cx="853407" cy="852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3647420" y="4530833"/>
            <a:ext cx="910492" cy="887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2019" y="1534368"/>
            <a:ext cx="168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Fleet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2020" y="2514801"/>
            <a:ext cx="156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Passenger Experience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2020" y="3476973"/>
            <a:ext cx="147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Flight Operations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3255876"/>
            <a:ext cx="9144000" cy="346249"/>
          </a:xfrm>
          <a:prstGeom prst="rect">
            <a:avLst/>
          </a:prstGeom>
          <a:solidFill>
            <a:srgbClr val="000000">
              <a:alpha val="15000"/>
            </a:srgb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2020" y="4492332"/>
            <a:ext cx="156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Ground Operations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42" y="857250"/>
            <a:ext cx="9144000" cy="51435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30773" y="3185556"/>
            <a:ext cx="2960798" cy="486891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1559-6FAE-4C9F-95D5-751370D9C50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9" y="857251"/>
            <a:ext cx="1357603" cy="13576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5" y="5516377"/>
            <a:ext cx="1332791" cy="3698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9635" y="1263895"/>
            <a:ext cx="842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pc="-15" dirty="0">
                <a:solidFill>
                  <a:schemeClr val="bg2"/>
                </a:solidFill>
                <a:latin typeface="+mj-lt"/>
              </a:rPr>
              <a:t>The STAKEHOLDERS OF CONNECTED AIRCRAFT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98737" y="2996835"/>
            <a:ext cx="91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Pilot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4683" y="2912307"/>
            <a:ext cx="91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Maintainer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6661" y="4021796"/>
            <a:ext cx="91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Passenger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3186" y="4791320"/>
            <a:ext cx="91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CEO/CFO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6356" y="4031250"/>
            <a:ext cx="169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Flight Ops Manager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45" y="3117044"/>
            <a:ext cx="728220" cy="808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1" y="3279496"/>
            <a:ext cx="728220" cy="799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21" y="1961248"/>
            <a:ext cx="702870" cy="967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91" y="1983910"/>
            <a:ext cx="696161" cy="860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92" y="3873786"/>
            <a:ext cx="781601" cy="917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3419" y="2144102"/>
            <a:ext cx="265735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i="1" dirty="0">
                <a:solidFill>
                  <a:schemeClr val="bg1">
                    <a:lumMod val="95000"/>
                  </a:schemeClr>
                </a:solidFill>
              </a:rPr>
              <a:t>“If I can visualize the landing at a difficult airport, I can ensure a smooth landing for my passengers.”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67097" y="3811958"/>
            <a:ext cx="19495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i="1" dirty="0">
                <a:solidFill>
                  <a:schemeClr val="bg1">
                    <a:lumMod val="95000"/>
                  </a:schemeClr>
                </a:solidFill>
              </a:rPr>
              <a:t>“Why shouldn’t I get the same Wi-Fi speeds in-flight as I do at home?”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23922" y="2144102"/>
            <a:ext cx="29987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i="1" dirty="0">
                <a:solidFill>
                  <a:schemeClr val="bg1">
                    <a:lumMod val="95000"/>
                  </a:schemeClr>
                </a:solidFill>
              </a:rPr>
              <a:t>“If I knew what parts of the aircraft needed repair before the flight arrived, I could turn the aircraft around faster.”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33043" y="3843726"/>
            <a:ext cx="21547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i="1" dirty="0">
                <a:solidFill>
                  <a:schemeClr val="bg1">
                    <a:lumMod val="95000"/>
                  </a:schemeClr>
                </a:solidFill>
              </a:rPr>
              <a:t>“If I could see what weather the pilots are dealing with, I could better re-route the fleet.”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28513" y="5079965"/>
            <a:ext cx="3965318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i="1" dirty="0">
                <a:solidFill>
                  <a:schemeClr val="bg1">
                    <a:lumMod val="95000"/>
                  </a:schemeClr>
                </a:solidFill>
              </a:rPr>
              <a:t>“If my team could better utilize the data coming on and off the aircraft, I could avoid disruptions for my operations and save costs.” </a:t>
            </a:r>
          </a:p>
        </p:txBody>
      </p:sp>
    </p:spTree>
    <p:extLst>
      <p:ext uri="{BB962C8B-B14F-4D97-AF65-F5344CB8AC3E}">
        <p14:creationId xmlns:p14="http://schemas.microsoft.com/office/powerpoint/2010/main" val="20172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1559-6FAE-4C9F-95D5-751370D9C5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9" y="857251"/>
            <a:ext cx="1357603" cy="1357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10" y="5270553"/>
            <a:ext cx="1332791" cy="369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9634" y="1168272"/>
            <a:ext cx="78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bg2"/>
                </a:solidFill>
                <a:latin typeface="+mj-lt"/>
              </a:rPr>
              <a:t>Honeywell and the CONNECTED AIRCRAFT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4478" y="1832858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TO CONNECT IT, YOU NEED TO KNOW IT</a:t>
            </a:r>
          </a:p>
          <a:p>
            <a:pPr algn="ctr"/>
            <a:r>
              <a:rPr lang="en-US" sz="1500" dirty="0"/>
              <a:t> </a:t>
            </a:r>
            <a:r>
              <a:rPr lang="en-US" sz="1500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130+ YEARS OF PROVEN AVIATION EXPERTISE, INNOVATION, MAINTENANCE</a:t>
            </a:r>
          </a:p>
          <a:p>
            <a:pPr algn="ctr"/>
            <a:endParaRPr lang="en-US" sz="1500" spc="23" dirty="0"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83" y="2802683"/>
            <a:ext cx="649838" cy="649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91" y="3518899"/>
            <a:ext cx="664730" cy="664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43" y="2786140"/>
            <a:ext cx="682927" cy="682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6300" y="2862144"/>
            <a:ext cx="93787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25K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Engines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8350" y="3508334"/>
            <a:ext cx="163377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20K 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Flight Management 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Systems</a:t>
            </a:r>
          </a:p>
          <a:p>
            <a:pPr algn="ctr"/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3329" y="2862144"/>
            <a:ext cx="1045479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20K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Wheels &amp; Brakes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2" y="3519867"/>
            <a:ext cx="677689" cy="6776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46329" y="3508333"/>
            <a:ext cx="179947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300 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Services &amp; 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94475" y="4333028"/>
            <a:ext cx="1103187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10K</a:t>
            </a:r>
            <a:r>
              <a:rPr lang="en-US" sz="105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Satcom Hardware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62874" y="4333028"/>
            <a:ext cx="644728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30K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</a:rPr>
              <a:t>APUs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87" y="4006584"/>
            <a:ext cx="1200837" cy="1183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52" y="4007537"/>
            <a:ext cx="1198903" cy="1181898"/>
          </a:xfrm>
          <a:prstGeom prst="rect">
            <a:avLst/>
          </a:prstGeom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43" y="2836417"/>
            <a:ext cx="1106979" cy="6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43" y="4120096"/>
            <a:ext cx="1123946" cy="5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173813" y="2429340"/>
            <a:ext cx="1476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b="1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9036" y="4988599"/>
            <a:ext cx="6581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SECURE SENTIENCE</a:t>
            </a:r>
            <a:r>
              <a:rPr lang="en-US" spc="-23" dirty="0">
                <a:solidFill>
                  <a:schemeClr val="bg1"/>
                </a:solidFill>
                <a:ea typeface="Adobe Gothic Std B" panose="020B0800000000000000" pitchFamily="34" charset="-128"/>
              </a:rPr>
              <a:t>™</a:t>
            </a:r>
            <a:r>
              <a:rPr lang="en-US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DATA PLATFORM.  </a:t>
            </a:r>
          </a:p>
          <a:p>
            <a:pPr algn="ctr"/>
            <a:r>
              <a:rPr lang="en-US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10,000 INSTALLED SATCOM TERMINALS.  </a:t>
            </a:r>
          </a:p>
          <a:p>
            <a:pPr algn="ctr"/>
            <a:r>
              <a:rPr lang="en-US" spc="23" dirty="0">
                <a:solidFill>
                  <a:schemeClr val="bg1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WE PROVIDE WIFI.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3579" y="2731208"/>
            <a:ext cx="1960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pc="23" dirty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rPr>
              <a:t>First Global High-Speed Broadband Network.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1008" y="4020358"/>
            <a:ext cx="172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pc="23" dirty="0">
                <a:solidFill>
                  <a:schemeClr val="bg1"/>
                </a:solidFill>
                <a:ea typeface="Adobe Gothic Std B" panose="020B0800000000000000" pitchFamily="34" charset="-128"/>
              </a:rPr>
              <a:t>Pole to Pole Reliable Coverage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87349" y="2429340"/>
            <a:ext cx="1476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b="1" dirty="0">
                <a:solidFill>
                  <a:schemeClr val="bg1"/>
                </a:solidFill>
              </a:rPr>
              <a:t>Install Base</a:t>
            </a:r>
          </a:p>
        </p:txBody>
      </p:sp>
    </p:spTree>
    <p:extLst>
      <p:ext uri="{BB962C8B-B14F-4D97-AF65-F5344CB8AC3E}">
        <p14:creationId xmlns:p14="http://schemas.microsoft.com/office/powerpoint/2010/main" val="31060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241114"/>
            <a:ext cx="9144000" cy="369332"/>
          </a:xfrm>
          <a:prstGeom prst="rect">
            <a:avLst/>
          </a:prstGeom>
          <a:solidFill>
            <a:schemeClr val="lt1">
              <a:alpha val="70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Smart Connected Building?</a:t>
            </a:r>
            <a:endParaRPr lang="en-US" dirty="0"/>
          </a:p>
        </p:txBody>
      </p:sp>
      <p:sp>
        <p:nvSpPr>
          <p:cNvPr id="25" name="Title 75"/>
          <p:cNvSpPr txBox="1">
            <a:spLocks/>
          </p:cNvSpPr>
          <p:nvPr/>
        </p:nvSpPr>
        <p:spPr>
          <a:xfrm>
            <a:off x="2037433" y="256033"/>
            <a:ext cx="7997825" cy="4683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75528" y="1802475"/>
            <a:ext cx="7159727" cy="6979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8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738" indent="-1682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92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 dirty="0">
                <a:solidFill>
                  <a:srgbClr val="669900"/>
                </a:solidFill>
              </a:rPr>
              <a:t>Green</a:t>
            </a:r>
            <a:r>
              <a:rPr lang="ca-ES" dirty="0"/>
              <a:t> Economic and environmental benefits. </a:t>
            </a:r>
          </a:p>
          <a:p>
            <a:pPr marL="0" indent="0">
              <a:buNone/>
            </a:pPr>
            <a:r>
              <a:rPr lang="ca-ES" dirty="0"/>
              <a:t>Achieves sustainable energy efficiency throughout its lifetime</a:t>
            </a:r>
            <a:r>
              <a:rPr lang="ca-ES" dirty="0" smtClean="0"/>
              <a:t>.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2875528" y="4244875"/>
            <a:ext cx="7159727" cy="697997"/>
          </a:xfrm>
          <a:prstGeom prst="rect">
            <a:avLst/>
          </a:prstGeom>
        </p:spPr>
        <p:txBody>
          <a:bodyPr>
            <a:noAutofit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8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738" indent="-1682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92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 dirty="0">
                <a:solidFill>
                  <a:srgbClr val="CC6600"/>
                </a:solidFill>
              </a:rPr>
              <a:t>Safe </a:t>
            </a:r>
            <a:r>
              <a:rPr lang="ca-ES" dirty="0"/>
              <a:t>The value of human life and property is critical and should be given the highest priority in any building</a:t>
            </a: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2875531" y="3023675"/>
            <a:ext cx="7159727" cy="697997"/>
          </a:xfrm>
          <a:prstGeom prst="rect">
            <a:avLst/>
          </a:prstGeom>
        </p:spPr>
        <p:txBody>
          <a:bodyPr>
            <a:noAutofit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8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738" indent="-1682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92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 dirty="0">
                <a:solidFill>
                  <a:srgbClr val="336699"/>
                </a:solidFill>
              </a:rPr>
              <a:t>Productive</a:t>
            </a:r>
            <a:r>
              <a:rPr lang="ca-ES" dirty="0">
                <a:solidFill>
                  <a:srgbClr val="336699"/>
                </a:solidFill>
              </a:rPr>
              <a:t> </a:t>
            </a:r>
            <a:r>
              <a:rPr lang="ca-ES" dirty="0"/>
              <a:t>Major trends: connecitivity and big data.</a:t>
            </a:r>
          </a:p>
          <a:p>
            <a:pPr marL="0" indent="0">
              <a:buNone/>
            </a:pPr>
            <a:r>
              <a:rPr lang="ca-ES" dirty="0"/>
              <a:t>Provides the highest-possible level of asset utilization.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32" name="icons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432" y="1802474"/>
            <a:ext cx="699476" cy="918640"/>
          </a:xfrm>
          <a:prstGeom prst="rect">
            <a:avLst/>
          </a:prstGeom>
        </p:spPr>
      </p:pic>
      <p:pic>
        <p:nvPicPr>
          <p:cNvPr id="33" name="icons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434" y="3020685"/>
            <a:ext cx="699476" cy="915505"/>
          </a:xfrm>
          <a:prstGeom prst="rect">
            <a:avLst/>
          </a:prstGeom>
        </p:spPr>
      </p:pic>
      <p:pic>
        <p:nvPicPr>
          <p:cNvPr id="34" name="icons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431" y="4244874"/>
            <a:ext cx="699475" cy="9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78" y="1048350"/>
            <a:ext cx="7882166" cy="4952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078" y="6193152"/>
            <a:ext cx="1968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*</a:t>
            </a:r>
            <a:r>
              <a:rPr lang="fr-CA" sz="1200" dirty="0" err="1"/>
              <a:t>McGraw</a:t>
            </a:r>
            <a:r>
              <a:rPr lang="fr-CA" sz="1200" dirty="0"/>
              <a:t> Hill Institute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 Connected Building?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solidFill>
                  <a:srgbClr val="000000"/>
                </a:solidFill>
                <a:latin typeface="Arial"/>
              </a:rPr>
              <a:t>Connectivity For Buildings &amp; People</a:t>
            </a:r>
            <a:br>
              <a:rPr lang="en-US" kern="0" smtClean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9" r="5080"/>
          <a:stretch/>
        </p:blipFill>
        <p:spPr>
          <a:xfrm>
            <a:off x="1837224" y="1104657"/>
            <a:ext cx="8219015" cy="4924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0260" y="5436472"/>
            <a:ext cx="1661374" cy="425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751949" y="2983498"/>
            <a:ext cx="1291759" cy="473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1921" y="1493950"/>
            <a:ext cx="2009105" cy="47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406" y="3178643"/>
            <a:ext cx="1532586" cy="39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708" y="1409689"/>
            <a:ext cx="1476375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3338" y="5237509"/>
            <a:ext cx="1876425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9797" y="3926543"/>
            <a:ext cx="1311834" cy="450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48" y="3771567"/>
            <a:ext cx="1070992" cy="646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231" y="2144456"/>
            <a:ext cx="1293321" cy="476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386" y="1027852"/>
            <a:ext cx="1609725" cy="61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356" y="4673210"/>
            <a:ext cx="1369890" cy="491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0843" y="2355614"/>
            <a:ext cx="1394273" cy="437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1532" y="4840512"/>
            <a:ext cx="1209675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104" y="5237509"/>
            <a:ext cx="1688676" cy="486514"/>
          </a:xfrm>
          <a:prstGeom prst="rect">
            <a:avLst/>
          </a:prstGeom>
        </p:spPr>
      </p:pic>
      <p:pic>
        <p:nvPicPr>
          <p:cNvPr id="20" name="icons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421" y="5887969"/>
            <a:ext cx="699476" cy="918640"/>
          </a:xfrm>
          <a:prstGeom prst="rect">
            <a:avLst/>
          </a:prstGeom>
        </p:spPr>
      </p:pic>
      <p:pic>
        <p:nvPicPr>
          <p:cNvPr id="21" name="icons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929" y="5891105"/>
            <a:ext cx="699476" cy="915505"/>
          </a:xfrm>
          <a:prstGeom prst="rect">
            <a:avLst/>
          </a:prstGeom>
        </p:spPr>
      </p:pic>
      <p:pic>
        <p:nvPicPr>
          <p:cNvPr id="22" name="icons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89" y="5891104"/>
            <a:ext cx="699475" cy="91864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399763" y="1219268"/>
            <a:ext cx="7431110" cy="4527594"/>
          </a:xfrm>
          <a:prstGeom prst="ellipse">
            <a:avLst/>
          </a:prstGeom>
          <a:noFill/>
          <a:ln w="44450" cmpd="sng">
            <a:solidFill>
              <a:schemeClr val="bg1">
                <a:lumMod val="65000"/>
                <a:alpha val="18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75"/>
          <p:cNvSpPr txBox="1">
            <a:spLocks/>
          </p:cNvSpPr>
          <p:nvPr/>
        </p:nvSpPr>
        <p:spPr>
          <a:xfrm>
            <a:off x="2037433" y="256033"/>
            <a:ext cx="7997825" cy="4683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3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Advanced Command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&amp;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Control interface</a:t>
            </a:r>
            <a:br>
              <a:rPr lang="en-US" kern="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071120"/>
            <a:ext cx="9144000" cy="53905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itle 75"/>
          <p:cNvSpPr txBox="1">
            <a:spLocks/>
          </p:cNvSpPr>
          <p:nvPr/>
        </p:nvSpPr>
        <p:spPr>
          <a:xfrm>
            <a:off x="2037433" y="256033"/>
            <a:ext cx="7997825" cy="4683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57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</a:rPr>
              <a:t>Incident Management &amp; Traceability</a:t>
            </a:r>
            <a:br>
              <a:rPr lang="en-US" kern="0" dirty="0" smtClean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5" name="Title 75"/>
          <p:cNvSpPr txBox="1">
            <a:spLocks/>
          </p:cNvSpPr>
          <p:nvPr/>
        </p:nvSpPr>
        <p:spPr>
          <a:xfrm>
            <a:off x="2037432" y="256033"/>
            <a:ext cx="8279586" cy="4683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" t="1167" b="1"/>
          <a:stretch/>
        </p:blipFill>
        <p:spPr>
          <a:xfrm>
            <a:off x="842211" y="1130968"/>
            <a:ext cx="9282771" cy="51936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61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Stay</a:t>
            </a:r>
            <a:r>
              <a:rPr lang="fr-CA" dirty="0" smtClean="0"/>
              <a:t> </a:t>
            </a:r>
            <a:r>
              <a:rPr lang="fr-CA" dirty="0" err="1" smtClean="0"/>
              <a:t>Connected</a:t>
            </a:r>
            <a:r>
              <a:rPr lang="fr-CA" dirty="0" smtClean="0"/>
              <a:t> at all times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1E3F-96BE-4EC6-B772-60D92C1E53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>
            <a:off x="-1358194" y="1275457"/>
            <a:ext cx="5240380" cy="5101202"/>
          </a:xfrm>
          <a:prstGeom prst="blockArc">
            <a:avLst>
              <a:gd name="adj1" fmla="val 16871794"/>
              <a:gd name="adj2" fmla="val 4338152"/>
              <a:gd name="adj3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511931" y="2767166"/>
            <a:ext cx="2056273" cy="2056272"/>
            <a:chOff x="641899" y="1765545"/>
            <a:chExt cx="1354992" cy="1354992"/>
          </a:xfrm>
        </p:grpSpPr>
        <p:sp>
          <p:nvSpPr>
            <p:cNvPr id="13" name="Oval 12"/>
            <p:cNvSpPr/>
            <p:nvPr/>
          </p:nvSpPr>
          <p:spPr>
            <a:xfrm>
              <a:off x="641899" y="1765545"/>
              <a:ext cx="1354992" cy="13549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840333" y="1963979"/>
              <a:ext cx="958124" cy="958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5515" y="968164"/>
            <a:ext cx="1130596" cy="1130595"/>
            <a:chOff x="9135920" y="89221"/>
            <a:chExt cx="1283368" cy="1283368"/>
          </a:xfrm>
        </p:grpSpPr>
        <p:sp>
          <p:nvSpPr>
            <p:cNvPr id="17" name="Oval 16"/>
            <p:cNvSpPr/>
            <p:nvPr/>
          </p:nvSpPr>
          <p:spPr>
            <a:xfrm>
              <a:off x="9135920" y="89221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/>
                <a:t>Real-time diagnostics and trouble-shooting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4350" y="5570575"/>
            <a:ext cx="1130596" cy="1130595"/>
            <a:chOff x="9135920" y="151023"/>
            <a:chExt cx="1283368" cy="1283368"/>
          </a:xfrm>
        </p:grpSpPr>
        <p:sp>
          <p:nvSpPr>
            <p:cNvPr id="32" name="Oval 31"/>
            <p:cNvSpPr/>
            <p:nvPr/>
          </p:nvSpPr>
          <p:spPr>
            <a:xfrm>
              <a:off x="9135920" y="151023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/>
                <a:t>Act Immediately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31113" y="5054335"/>
            <a:ext cx="1130596" cy="1130595"/>
            <a:chOff x="9135920" y="151023"/>
            <a:chExt cx="1283368" cy="1283368"/>
          </a:xfrm>
        </p:grpSpPr>
        <p:sp>
          <p:nvSpPr>
            <p:cNvPr id="35" name="Oval 34"/>
            <p:cNvSpPr/>
            <p:nvPr/>
          </p:nvSpPr>
          <p:spPr>
            <a:xfrm>
              <a:off x="9135920" y="151023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Collaboration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43192" y="3915380"/>
            <a:ext cx="1130596" cy="1130595"/>
            <a:chOff x="9071386" y="151022"/>
            <a:chExt cx="1283368" cy="1283368"/>
          </a:xfrm>
        </p:grpSpPr>
        <p:sp>
          <p:nvSpPr>
            <p:cNvPr id="38" name="Oval 37"/>
            <p:cNvSpPr/>
            <p:nvPr/>
          </p:nvSpPr>
          <p:spPr>
            <a:xfrm>
              <a:off x="9071386" y="151022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/>
                <a:t>Real-time information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40869" y="2574889"/>
            <a:ext cx="1130596" cy="1130595"/>
            <a:chOff x="9135920" y="151023"/>
            <a:chExt cx="1283368" cy="1283368"/>
          </a:xfrm>
        </p:grpSpPr>
        <p:sp>
          <p:nvSpPr>
            <p:cNvPr id="41" name="Oval 40"/>
            <p:cNvSpPr/>
            <p:nvPr/>
          </p:nvSpPr>
          <p:spPr>
            <a:xfrm>
              <a:off x="9135920" y="151023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/>
                <a:t>Increased Safety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60519" y="1401426"/>
            <a:ext cx="1130596" cy="1130595"/>
            <a:chOff x="9135920" y="151023"/>
            <a:chExt cx="1283368" cy="1283368"/>
          </a:xfrm>
        </p:grpSpPr>
        <p:sp>
          <p:nvSpPr>
            <p:cNvPr id="44" name="Oval 43"/>
            <p:cNvSpPr/>
            <p:nvPr/>
          </p:nvSpPr>
          <p:spPr>
            <a:xfrm>
              <a:off x="9135920" y="151023"/>
              <a:ext cx="1283368" cy="128336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45" name="Oval 4"/>
            <p:cNvSpPr/>
            <p:nvPr/>
          </p:nvSpPr>
          <p:spPr>
            <a:xfrm>
              <a:off x="9323865" y="338968"/>
              <a:ext cx="907478" cy="907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/>
                <a:t>True mobility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7374" y="4119989"/>
            <a:ext cx="1042586" cy="652974"/>
            <a:chOff x="8431779" y="3654567"/>
            <a:chExt cx="1183466" cy="7412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1779" y="3654567"/>
              <a:ext cx="741207" cy="741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419" y="3730891"/>
              <a:ext cx="472826" cy="541778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212478" y="2943590"/>
            <a:ext cx="632801" cy="1204043"/>
            <a:chOff x="8793975" y="2529238"/>
            <a:chExt cx="507656" cy="9659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975" y="2529238"/>
              <a:ext cx="507656" cy="96592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7508" y="2785553"/>
              <a:ext cx="300590" cy="300590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9"/>
          <a:stretch/>
        </p:blipFill>
        <p:spPr>
          <a:xfrm>
            <a:off x="7256763" y="1124162"/>
            <a:ext cx="1372884" cy="19151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305765" y="3683974"/>
            <a:ext cx="5201814" cy="2573138"/>
            <a:chOff x="4880283" y="3826089"/>
            <a:chExt cx="6052778" cy="2994078"/>
          </a:xfrm>
        </p:grpSpPr>
        <p:grpSp>
          <p:nvGrpSpPr>
            <p:cNvPr id="54" name="Group 26"/>
            <p:cNvGrpSpPr/>
            <p:nvPr/>
          </p:nvGrpSpPr>
          <p:grpSpPr>
            <a:xfrm>
              <a:off x="4880283" y="3826089"/>
              <a:ext cx="2056000" cy="2980704"/>
              <a:chOff x="207434" y="2105472"/>
              <a:chExt cx="6935172" cy="1005432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07434" y="11298311"/>
                <a:ext cx="6935172" cy="861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Something happened!</a:t>
                </a: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54696" y="2105472"/>
                <a:ext cx="5156050" cy="9170896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</p:pic>
        </p:grpSp>
        <p:grpSp>
          <p:nvGrpSpPr>
            <p:cNvPr id="57" name="Group 27"/>
            <p:cNvGrpSpPr/>
            <p:nvPr/>
          </p:nvGrpSpPr>
          <p:grpSpPr>
            <a:xfrm>
              <a:off x="7187618" y="3832375"/>
              <a:ext cx="1655116" cy="2987792"/>
              <a:chOff x="5914728" y="2185098"/>
              <a:chExt cx="5582936" cy="1007823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914728" y="11328974"/>
                <a:ext cx="5582936" cy="93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What happened?</a:t>
                </a:r>
              </a:p>
            </p:txBody>
          </p:sp>
          <p:pic>
            <p:nvPicPr>
              <p:cNvPr id="59" name="Picture 3" descr="C:\Users\E728130\Documents\Rohit\MyProjects\BF230\NextGen\Mobility\Screenshots\IMG_0242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7304" y="2185098"/>
                <a:ext cx="5112568" cy="908901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</p:pic>
        </p:grpSp>
        <p:grpSp>
          <p:nvGrpSpPr>
            <p:cNvPr id="60" name="Group 22"/>
            <p:cNvGrpSpPr/>
            <p:nvPr/>
          </p:nvGrpSpPr>
          <p:grpSpPr>
            <a:xfrm>
              <a:off x="9369724" y="3826089"/>
              <a:ext cx="1563337" cy="2954692"/>
              <a:chOff x="11455152" y="2143126"/>
              <a:chExt cx="5273352" cy="996658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1455152" y="11371047"/>
                <a:ext cx="4421582" cy="73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Get help.</a:t>
                </a:r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1597934" y="2143126"/>
                <a:ext cx="5130570" cy="9172574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</p:pic>
        </p:grpSp>
        <p:sp>
          <p:nvSpPr>
            <p:cNvPr id="65" name="Down Arrow 64"/>
            <p:cNvSpPr/>
            <p:nvPr/>
          </p:nvSpPr>
          <p:spPr bwMode="auto">
            <a:xfrm rot="5400000" flipV="1">
              <a:off x="6534368" y="4940519"/>
              <a:ext cx="589267" cy="533958"/>
            </a:xfrm>
            <a:prstGeom prst="downArrow">
              <a:avLst>
                <a:gd name="adj1" fmla="val 47351"/>
                <a:gd name="adj2" fmla="val 41413"/>
              </a:avLst>
            </a:prstGeom>
            <a:solidFill>
              <a:schemeClr val="accent5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>
                <a:latin typeface="Arial" charset="0"/>
              </a:endParaRPr>
            </a:p>
          </p:txBody>
        </p:sp>
        <p:sp>
          <p:nvSpPr>
            <p:cNvPr id="66" name="Down Arrow 65"/>
            <p:cNvSpPr/>
            <p:nvPr/>
          </p:nvSpPr>
          <p:spPr bwMode="auto">
            <a:xfrm rot="5400000" flipV="1">
              <a:off x="8767430" y="4940520"/>
              <a:ext cx="589267" cy="533958"/>
            </a:xfrm>
            <a:prstGeom prst="downArrow">
              <a:avLst>
                <a:gd name="adj1" fmla="val 47351"/>
                <a:gd name="adj2" fmla="val 41413"/>
              </a:avLst>
            </a:prstGeom>
            <a:solidFill>
              <a:schemeClr val="accent5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>
                <a:latin typeface="Arial" charset="0"/>
              </a:endParaRPr>
            </a:p>
          </p:txBody>
        </p:sp>
      </p:grpSp>
      <p:grpSp>
        <p:nvGrpSpPr>
          <p:cNvPr id="52" name="Group 34"/>
          <p:cNvGrpSpPr/>
          <p:nvPr/>
        </p:nvGrpSpPr>
        <p:grpSpPr>
          <a:xfrm>
            <a:off x="5256610" y="1104900"/>
            <a:ext cx="1566442" cy="1824179"/>
            <a:chOff x="17626111" y="7011561"/>
            <a:chExt cx="4421579" cy="5422342"/>
          </a:xfrm>
        </p:grpSpPr>
        <p:sp>
          <p:nvSpPr>
            <p:cNvPr id="67" name="TextBox 66"/>
            <p:cNvSpPr txBox="1"/>
            <p:nvPr/>
          </p:nvSpPr>
          <p:spPr>
            <a:xfrm>
              <a:off x="17626111" y="11610528"/>
              <a:ext cx="4421579" cy="82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Keep an eye on it.</a:t>
              </a:r>
            </a:p>
          </p:txBody>
        </p:sp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8704" y="7011561"/>
              <a:ext cx="2796158" cy="445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" name="Group 33"/>
          <p:cNvGrpSpPr/>
          <p:nvPr/>
        </p:nvGrpSpPr>
        <p:grpSpPr>
          <a:xfrm>
            <a:off x="9231064" y="1104900"/>
            <a:ext cx="1188132" cy="1811727"/>
            <a:chOff x="17899776" y="2033466"/>
            <a:chExt cx="3168352" cy="4831271"/>
          </a:xfrm>
        </p:grpSpPr>
        <p:pic>
          <p:nvPicPr>
            <p:cNvPr id="70" name="Picture 5" descr="C:\Users\E728130\Documents\Rohit\MyProjects\BF230\NextGen\Mobility\Screenshots\IMG_0245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6696" y="2033466"/>
              <a:ext cx="2239746" cy="3981772"/>
            </a:xfrm>
            <a:prstGeom prst="rect">
              <a:avLst/>
            </a:prstGeom>
            <a:noFill/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17899776" y="6126073"/>
              <a:ext cx="3168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Dig deeper.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9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1" y="176179"/>
            <a:ext cx="10491779" cy="511862"/>
          </a:xfrm>
        </p:spPr>
        <p:txBody>
          <a:bodyPr/>
          <a:lstStyle/>
          <a:p>
            <a:r>
              <a:rPr lang="en-US" dirty="0" smtClean="0"/>
              <a:t>Global Diversified Installed 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Well Positioned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L</a:t>
            </a:r>
            <a:r>
              <a:rPr lang="en-US" dirty="0" smtClean="0"/>
              <a:t>everage </a:t>
            </a:r>
            <a:r>
              <a:rPr lang="en-US" dirty="0"/>
              <a:t>D</a:t>
            </a:r>
            <a:r>
              <a:rPr lang="en-US" dirty="0" smtClean="0"/>
              <a:t>iversified </a:t>
            </a:r>
            <a:r>
              <a:rPr lang="en-US" dirty="0"/>
              <a:t>I</a:t>
            </a:r>
            <a:r>
              <a:rPr lang="en-US" dirty="0" smtClean="0"/>
              <a:t>nstall </a:t>
            </a:r>
            <a:r>
              <a:rPr lang="en-US" dirty="0"/>
              <a:t>B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6452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smtClean="0">
                <a:solidFill>
                  <a:srgbClr val="7F7F7F"/>
                </a:solidFill>
              </a:rPr>
              <a:t>Honeywell Internal</a:t>
            </a:r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690566" y="878890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 Homes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0565" y="1371480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88783" y="774206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408" y="878889"/>
            <a:ext cx="71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+150M Homes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4498662" y="878890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Buildings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98661" y="1371480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096879" y="774206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4395" y="851119"/>
            <a:ext cx="88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+10M Buildings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8279444" y="878890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 Plants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79443" y="1371480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877661" y="774206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46286" y="878889"/>
            <a:ext cx="71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+10K Plants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Rectangle 5"/>
          <p:cNvSpPr/>
          <p:nvPr/>
        </p:nvSpPr>
        <p:spPr>
          <a:xfrm>
            <a:off x="690567" y="2900955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 Aircrafts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0566" y="3393545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88784" y="2796271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6622" y="2909316"/>
            <a:ext cx="80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+130K Aircrafts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Rectangle 5"/>
          <p:cNvSpPr/>
          <p:nvPr/>
        </p:nvSpPr>
        <p:spPr>
          <a:xfrm>
            <a:off x="4498663" y="2936419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 Vehicles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98662" y="3429009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096880" y="2831735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82790" y="2928277"/>
            <a:ext cx="80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+100M Vehicles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Rectangle 5"/>
          <p:cNvSpPr/>
          <p:nvPr/>
        </p:nvSpPr>
        <p:spPr>
          <a:xfrm>
            <a:off x="8279445" y="2932580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Connected Warehouses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279444" y="3425170"/>
            <a:ext cx="3073156" cy="138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7795381" y="2790964"/>
            <a:ext cx="807885" cy="7160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26641" y="2903170"/>
            <a:ext cx="1141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+10K </a:t>
            </a:r>
            <a:r>
              <a:rPr lang="en-US" sz="1000" b="1" dirty="0" smtClean="0">
                <a:solidFill>
                  <a:schemeClr val="bg1"/>
                </a:solidFill>
              </a:rPr>
              <a:t>Warehouses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8" name="Isosceles Triangle 77"/>
          <p:cNvSpPr/>
          <p:nvPr/>
        </p:nvSpPr>
        <p:spPr>
          <a:xfrm>
            <a:off x="944020" y="4837491"/>
            <a:ext cx="10313188" cy="32639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83559" y="4779083"/>
            <a:ext cx="4669654" cy="30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982986" y="1540968"/>
            <a:ext cx="2488313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12587" y="1516405"/>
            <a:ext cx="2556770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Safety &amp;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62843" y="1544841"/>
            <a:ext cx="2906355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Reduced Downtime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57366" y="3561057"/>
            <a:ext cx="2906355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Enhanced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Passenger Delight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42822" y="3509294"/>
            <a:ext cx="2906355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Passenger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Fuel Efficiency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03146" y="3574046"/>
            <a:ext cx="2906355" cy="100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Asset Maintenance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27351" y="5165122"/>
            <a:ext cx="1074198" cy="1034704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382233" y="5177344"/>
            <a:ext cx="1074198" cy="1034704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34604" y="5327173"/>
            <a:ext cx="125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3.8M Customers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89486" y="5345041"/>
            <a:ext cx="125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11K+ Developers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60" y="1288325"/>
            <a:ext cx="7929539" cy="38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154"/>
          <p:cNvSpPr/>
          <p:nvPr/>
        </p:nvSpPr>
        <p:spPr>
          <a:xfrm rot="16200000">
            <a:off x="3793256" y="2848766"/>
            <a:ext cx="509127" cy="95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23" y="0"/>
                </a:moveTo>
                <a:lnTo>
                  <a:pt x="3423" y="12927"/>
                </a:lnTo>
                <a:lnTo>
                  <a:pt x="0" y="14542"/>
                </a:lnTo>
                <a:lnTo>
                  <a:pt x="3423" y="16157"/>
                </a:lnTo>
                <a:lnTo>
                  <a:pt x="342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423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4" name="Shape 155"/>
          <p:cNvSpPr/>
          <p:nvPr/>
        </p:nvSpPr>
        <p:spPr>
          <a:xfrm rot="16200000">
            <a:off x="5563260" y="2550261"/>
            <a:ext cx="509127" cy="941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09" y="0"/>
                </a:moveTo>
                <a:lnTo>
                  <a:pt x="3909" y="8850"/>
                </a:lnTo>
                <a:lnTo>
                  <a:pt x="0" y="10497"/>
                </a:lnTo>
                <a:lnTo>
                  <a:pt x="3909" y="12138"/>
                </a:lnTo>
                <a:lnTo>
                  <a:pt x="39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909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5" name="Shape 156"/>
          <p:cNvSpPr/>
          <p:nvPr/>
        </p:nvSpPr>
        <p:spPr>
          <a:xfrm rot="16200000">
            <a:off x="7081810" y="1736355"/>
            <a:ext cx="509843" cy="939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000" y="21600"/>
                </a:lnTo>
                <a:lnTo>
                  <a:pt x="18000" y="12609"/>
                </a:lnTo>
                <a:lnTo>
                  <a:pt x="21600" y="10971"/>
                </a:lnTo>
                <a:lnTo>
                  <a:pt x="18000" y="9338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  <a:ln w="12700">
            <a:noFill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6" name="Shape 157"/>
          <p:cNvSpPr/>
          <p:nvPr/>
        </p:nvSpPr>
        <p:spPr>
          <a:xfrm rot="16200000">
            <a:off x="414607" y="3014393"/>
            <a:ext cx="1922413" cy="95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" y="0"/>
                </a:moveTo>
                <a:lnTo>
                  <a:pt x="1075" y="3737"/>
                </a:lnTo>
                <a:lnTo>
                  <a:pt x="0" y="5352"/>
                </a:lnTo>
                <a:lnTo>
                  <a:pt x="1075" y="6967"/>
                </a:lnTo>
                <a:lnTo>
                  <a:pt x="107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75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7" name="Shape 160"/>
          <p:cNvSpPr/>
          <p:nvPr/>
        </p:nvSpPr>
        <p:spPr>
          <a:xfrm>
            <a:off x="938026" y="3975698"/>
            <a:ext cx="759842" cy="311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spcBef>
                <a:spcPts val="225"/>
              </a:spcBef>
            </a:pPr>
            <a:r>
              <a:rPr lang="en-US" sz="900" b="1" dirty="0">
                <a:solidFill>
                  <a:srgbClr val="FFFFFF"/>
                </a:solidFill>
              </a:rPr>
              <a:t>Unobtrusive</a:t>
            </a:r>
            <a:endParaRPr sz="900" b="1" dirty="0">
              <a:solidFill>
                <a:srgbClr val="FFFFFF"/>
              </a:solidFill>
            </a:endParaRPr>
          </a:p>
          <a:p>
            <a:pPr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</a:rPr>
              <a:t>Access</a:t>
            </a:r>
          </a:p>
        </p:txBody>
      </p:sp>
      <p:sp>
        <p:nvSpPr>
          <p:cNvPr id="8" name="Shape 161"/>
          <p:cNvSpPr/>
          <p:nvPr/>
        </p:nvSpPr>
        <p:spPr>
          <a:xfrm>
            <a:off x="3599814" y="3094728"/>
            <a:ext cx="896008" cy="793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</a:rPr>
              <a:t>Conference</a:t>
            </a:r>
          </a:p>
          <a:p>
            <a:pPr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</a:rPr>
              <a:t>Room Booking</a:t>
            </a:r>
          </a:p>
        </p:txBody>
      </p:sp>
      <p:sp>
        <p:nvSpPr>
          <p:cNvPr id="9" name="Shape 163"/>
          <p:cNvSpPr/>
          <p:nvPr/>
        </p:nvSpPr>
        <p:spPr>
          <a:xfrm>
            <a:off x="6949440" y="2086496"/>
            <a:ext cx="814292" cy="417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</a:rPr>
              <a:t>Comfort</a:t>
            </a:r>
          </a:p>
          <a:p>
            <a:pPr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</a:rPr>
              <a:t>Controls</a:t>
            </a:r>
          </a:p>
        </p:txBody>
      </p:sp>
      <p:sp>
        <p:nvSpPr>
          <p:cNvPr id="10" name="Shape 165"/>
          <p:cNvSpPr/>
          <p:nvPr/>
        </p:nvSpPr>
        <p:spPr>
          <a:xfrm>
            <a:off x="5382022" y="2806499"/>
            <a:ext cx="956435" cy="401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spcBef>
                <a:spcPts val="225"/>
              </a:spcBef>
            </a:pPr>
            <a:r>
              <a:rPr sz="900" b="1">
                <a:solidFill>
                  <a:srgbClr val="FFFFFF"/>
                </a:solidFill>
              </a:rPr>
              <a:t>Food</a:t>
            </a:r>
          </a:p>
          <a:p>
            <a:pPr>
              <a:spcBef>
                <a:spcPts val="225"/>
              </a:spcBef>
            </a:pPr>
            <a:r>
              <a:rPr sz="900" b="1">
                <a:solidFill>
                  <a:srgbClr val="FFFFFF"/>
                </a:solidFill>
              </a:rPr>
              <a:t>Ordering</a:t>
            </a:r>
          </a:p>
        </p:txBody>
      </p:sp>
      <p:sp>
        <p:nvSpPr>
          <p:cNvPr id="11" name="Shape 167"/>
          <p:cNvSpPr/>
          <p:nvPr/>
        </p:nvSpPr>
        <p:spPr>
          <a:xfrm rot="16200000">
            <a:off x="2250458" y="3157808"/>
            <a:ext cx="555195" cy="95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82" y="0"/>
                </a:moveTo>
                <a:lnTo>
                  <a:pt x="3482" y="8017"/>
                </a:lnTo>
                <a:lnTo>
                  <a:pt x="0" y="9633"/>
                </a:lnTo>
                <a:lnTo>
                  <a:pt x="3482" y="11253"/>
                </a:lnTo>
                <a:lnTo>
                  <a:pt x="348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482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2" name="Shape 168"/>
          <p:cNvSpPr/>
          <p:nvPr/>
        </p:nvSpPr>
        <p:spPr>
          <a:xfrm>
            <a:off x="2080051" y="3417970"/>
            <a:ext cx="893123" cy="401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400"/>
              </a:spcBef>
              <a:defRPr sz="1500" b="1">
                <a:solidFill>
                  <a:srgbClr val="FFFFFF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bg1"/>
                </a:solidFill>
              </a:rPr>
              <a:t>Indoor Navigation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7596" y="2503646"/>
            <a:ext cx="956435" cy="1384902"/>
            <a:chOff x="1607753" y="1575086"/>
            <a:chExt cx="2322377" cy="2648605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753" y="1575086"/>
              <a:ext cx="2315336" cy="26486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access_frictionless-filtered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703" y="2926236"/>
              <a:ext cx="1839427" cy="1241944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578" y="1400097"/>
            <a:ext cx="962459" cy="16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160" y="1115209"/>
            <a:ext cx="949627" cy="165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839" y="1681609"/>
            <a:ext cx="962459" cy="16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066" y="2443497"/>
            <a:ext cx="939677" cy="16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5253" y="1120420"/>
            <a:ext cx="1149171" cy="204319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050" y="3674222"/>
            <a:ext cx="1140374" cy="202627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6300" y="1105467"/>
            <a:ext cx="1149849" cy="204319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2133" y="3674903"/>
            <a:ext cx="1151285" cy="204319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75"/>
          <p:cNvSpPr txBox="1">
            <a:spLocks/>
          </p:cNvSpPr>
          <p:nvPr/>
        </p:nvSpPr>
        <p:spPr>
          <a:xfrm>
            <a:off x="557532" y="1038094"/>
            <a:ext cx="7997825" cy="4683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solidFill>
                  <a:srgbClr val="000000"/>
                </a:solidFill>
                <a:latin typeface="Arial"/>
              </a:rPr>
              <a:t>Connecting People</a:t>
            </a:r>
            <a:br>
              <a:rPr lang="en-US" kern="0" smtClean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031" y="994732"/>
            <a:ext cx="7658829" cy="498475"/>
          </a:xfrm>
        </p:spPr>
        <p:txBody>
          <a:bodyPr/>
          <a:lstStyle/>
          <a:p>
            <a:r>
              <a:rPr lang="ru-RU" sz="2400" b="0" dirty="0"/>
              <a:t> </a:t>
            </a:r>
            <a:r>
              <a:rPr lang="en-US" sz="2400" b="0" dirty="0" err="1" smtClean="0"/>
              <a:t>V.Dozortsev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L.Sorkin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ru-RU" sz="2400" dirty="0" smtClean="0"/>
              <a:t>‘</a:t>
            </a:r>
            <a:r>
              <a:rPr lang="en-US" sz="2400" dirty="0"/>
              <a:t>CONNECTED’ solutions in</a:t>
            </a:r>
            <a:r>
              <a:rPr lang="ru-RU" sz="2400" dirty="0"/>
              <a:t> </a:t>
            </a:r>
            <a:r>
              <a:rPr lang="en-US" sz="2400" dirty="0"/>
              <a:t>HONEYWELL strategy</a:t>
            </a:r>
            <a:endParaRPr lang="en-US" sz="2400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424140" y="3357470"/>
            <a:ext cx="445292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0" dirty="0" smtClean="0">
                <a:solidFill>
                  <a:srgbClr val="FF3300"/>
                </a:solidFill>
              </a:rPr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Thank you for the attention! 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1" y="176179"/>
            <a:ext cx="10491779" cy="511862"/>
          </a:xfrm>
        </p:spPr>
        <p:txBody>
          <a:bodyPr/>
          <a:lstStyle/>
          <a:p>
            <a:r>
              <a:rPr lang="en-US" dirty="0" smtClean="0"/>
              <a:t>Honeywell IIoT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-326394" y="6401564"/>
            <a:ext cx="11876616" cy="457200"/>
          </a:xfrm>
        </p:spPr>
        <p:txBody>
          <a:bodyPr/>
          <a:lstStyle/>
          <a:p>
            <a:r>
              <a:rPr lang="en-US" dirty="0" smtClean="0"/>
              <a:t>Leverage Installed Base </a:t>
            </a:r>
            <a:r>
              <a:rPr lang="en-US" dirty="0"/>
              <a:t>T</a:t>
            </a:r>
            <a:r>
              <a:rPr lang="en-US" dirty="0" smtClean="0"/>
              <a:t>o Deliver </a:t>
            </a:r>
            <a:r>
              <a:rPr lang="en-US" dirty="0"/>
              <a:t>N</a:t>
            </a:r>
            <a:r>
              <a:rPr lang="en-US" dirty="0" smtClean="0"/>
              <a:t>ew IIoT Offerings &amp; Business Models  </a:t>
            </a:r>
            <a:endParaRPr lang="en-US" dirty="0"/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6452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smtClean="0">
                <a:solidFill>
                  <a:srgbClr val="7F7F7F"/>
                </a:solidFill>
              </a:rPr>
              <a:t>Honeywell Internal</a:t>
            </a:r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9191" y="1516989"/>
            <a:ext cx="7845817" cy="1450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189" y="1516989"/>
            <a:ext cx="1951046" cy="14509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Based on Our Industry Expertise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267" y="1447364"/>
            <a:ext cx="3201234" cy="4595073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>
          <a:xfrm>
            <a:off x="8728568" y="873598"/>
            <a:ext cx="3073155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Customer Values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Rectangle 5"/>
          <p:cNvSpPr/>
          <p:nvPr/>
        </p:nvSpPr>
        <p:spPr>
          <a:xfrm>
            <a:off x="499191" y="877590"/>
            <a:ext cx="7845817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Strategy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99193" y="3120380"/>
            <a:ext cx="7845817" cy="1450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99191" y="3120380"/>
            <a:ext cx="1951046" cy="14509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HON as Differentiator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99189" y="4689010"/>
            <a:ext cx="7845817" cy="1450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99187" y="4689010"/>
            <a:ext cx="1951046" cy="14509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Deliver New Offerings  through new business </a:t>
            </a:r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flipH="1">
            <a:off x="6239741" y="3690301"/>
            <a:ext cx="4630791" cy="31181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0238" y="1651247"/>
            <a:ext cx="580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Industry specific value propositions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Years of end user iterations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arket presence in high barrier to entry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549447" y="3263448"/>
            <a:ext cx="5894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 through Honeywell intellectual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on industries we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Successful, dedicated experience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54839" y="4680131"/>
            <a:ext cx="5263446" cy="125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Outcome based services through SaaS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PaaS opportunities through ecosystem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business synergy opportunities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1" y="176179"/>
            <a:ext cx="10491779" cy="511862"/>
          </a:xfrm>
        </p:spPr>
        <p:txBody>
          <a:bodyPr/>
          <a:lstStyle/>
          <a:p>
            <a:r>
              <a:rPr lang="en-US" dirty="0" smtClean="0"/>
              <a:t>Honeywell Sentience</a:t>
            </a:r>
            <a:r>
              <a:rPr lang="en-US" baseline="30000" dirty="0" smtClean="0"/>
              <a:t>TM </a:t>
            </a:r>
            <a:r>
              <a:rPr lang="en-US" dirty="0"/>
              <a:t> </a:t>
            </a:r>
            <a:r>
              <a:rPr lang="en-US" dirty="0" smtClean="0"/>
              <a:t>- Platform for all IIoT Offerings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-379661" y="6383809"/>
            <a:ext cx="11876616" cy="457200"/>
          </a:xfrm>
        </p:spPr>
        <p:txBody>
          <a:bodyPr/>
          <a:lstStyle/>
          <a:p>
            <a:r>
              <a:rPr lang="en-US" dirty="0" smtClean="0"/>
              <a:t>Sentience</a:t>
            </a:r>
            <a:r>
              <a:rPr lang="en-US" baseline="30000" dirty="0" smtClean="0"/>
              <a:t>TM</a:t>
            </a:r>
            <a:r>
              <a:rPr lang="en-US" dirty="0" smtClean="0"/>
              <a:t> Enables HON Businesses To Deliver New IIoT Offerings  </a:t>
            </a:r>
            <a:endParaRPr lang="en-US" baseline="30000" dirty="0"/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6452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smtClean="0">
                <a:solidFill>
                  <a:srgbClr val="7F7F7F"/>
                </a:solidFill>
              </a:rPr>
              <a:t>Honeywell Internal</a:t>
            </a:r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682" y="994299"/>
            <a:ext cx="1420427" cy="1136342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is Sentience?</a:t>
            </a:r>
          </a:p>
        </p:txBody>
      </p:sp>
      <p:sp>
        <p:nvSpPr>
          <p:cNvPr id="20" name="Rectangle 5"/>
          <p:cNvSpPr/>
          <p:nvPr/>
        </p:nvSpPr>
        <p:spPr>
          <a:xfrm>
            <a:off x="603682" y="2406251"/>
            <a:ext cx="11221374" cy="417251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70707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Key Performance Indicators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3806" y="1100831"/>
            <a:ext cx="912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Single Platform That All Honeywell Businesses Are Using To Build Software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63806" y="1536988"/>
            <a:ext cx="30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Device &amp; Data Management</a:t>
            </a:r>
          </a:p>
          <a:p>
            <a:r>
              <a:rPr lang="en-US" sz="1600" b="1" dirty="0" smtClean="0"/>
              <a:t>From Edge to Cloud 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26" y="1713844"/>
            <a:ext cx="257175" cy="2667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66954" y="1562469"/>
            <a:ext cx="271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Developer Tools</a:t>
            </a:r>
          </a:p>
          <a:p>
            <a:r>
              <a:rPr lang="en-US" sz="1600" b="1" dirty="0" smtClean="0"/>
              <a:t>And Partner Applications</a:t>
            </a:r>
            <a:endParaRPr lang="en-US" sz="16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634" y="1696025"/>
            <a:ext cx="257175" cy="266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4966" y="1562470"/>
            <a:ext cx="370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Analytical Tools</a:t>
            </a:r>
          </a:p>
          <a:p>
            <a:r>
              <a:rPr lang="en-US" sz="1600" b="1" dirty="0" smtClean="0"/>
              <a:t>To Quickly Turn Data Into Insights 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03682" y="3089429"/>
            <a:ext cx="5486400" cy="1127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682" y="3098167"/>
            <a:ext cx="1748901" cy="1127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38656" y="3071571"/>
            <a:ext cx="5486400" cy="1127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38656" y="3071571"/>
            <a:ext cx="1713391" cy="1127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Economies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3682" y="4510537"/>
            <a:ext cx="5486400" cy="1127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3682" y="4510537"/>
            <a:ext cx="1748901" cy="1127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Scale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38656" y="4500297"/>
            <a:ext cx="5486400" cy="1127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38656" y="4500297"/>
            <a:ext cx="1713391" cy="1127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Consumption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52210" y="3173638"/>
            <a:ext cx="39864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Eliminates Duplication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Enables Code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Delivers New Solutions </a:t>
            </a:r>
            <a:r>
              <a:rPr lang="en-US" sz="1700" dirty="0" smtClean="0"/>
              <a:t>Faster</a:t>
            </a:r>
            <a:endParaRPr lang="en-US" sz="1700" dirty="0"/>
          </a:p>
        </p:txBody>
      </p:sp>
      <p:sp>
        <p:nvSpPr>
          <p:cNvPr id="41" name="TextBox 40"/>
          <p:cNvSpPr txBox="1"/>
          <p:nvPr/>
        </p:nvSpPr>
        <p:spPr>
          <a:xfrm>
            <a:off x="2303383" y="4569169"/>
            <a:ext cx="406597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Supports Petabytes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Supports Billions Of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Supports Gbps ingestion &amp;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93914" y="3169194"/>
            <a:ext cx="4102956" cy="985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Shifts Focus to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Reduces Development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Fastens Time To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993914" y="4593454"/>
            <a:ext cx="3978798" cy="985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Standardizes through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Enables Partner Eco-System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Enables Cross-Connected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357191"/>
            <a:ext cx="9742395" cy="498475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Honeywell </a:t>
            </a:r>
            <a:r>
              <a:rPr lang="en-US" altLang="en-US" dirty="0" smtClean="0">
                <a:latin typeface="Arial" charset="0"/>
                <a:cs typeface="Arial" charset="0"/>
              </a:rPr>
              <a:t>strategic vision of Industry 4.0 trends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sz="2000" dirty="0"/>
              <a:t>Innovation aligned to emerging industry trends and customer initiatives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099" y="4623979"/>
            <a:ext cx="10688365" cy="1414470"/>
          </a:xfrm>
          <a:prstGeom prst="rect">
            <a:avLst/>
          </a:prstGeom>
          <a:solidFill>
            <a:srgbClr val="FDFDFD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rgbClr val="606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13744" y="1083376"/>
            <a:ext cx="3474720" cy="2401381"/>
          </a:xfrm>
          <a:prstGeom prst="rect">
            <a:avLst/>
          </a:prstGeom>
          <a:solidFill>
            <a:srgbClr val="EFEFEF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2417" y="1083376"/>
            <a:ext cx="3474720" cy="2401381"/>
          </a:xfrm>
          <a:prstGeom prst="rect">
            <a:avLst/>
          </a:prstGeom>
          <a:solidFill>
            <a:srgbClr val="EFEFEF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" y="1083376"/>
            <a:ext cx="3474720" cy="2401381"/>
          </a:xfrm>
          <a:prstGeom prst="rect">
            <a:avLst/>
          </a:prstGeom>
          <a:solidFill>
            <a:srgbClr val="EFEFEF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0100" y="1083377"/>
            <a:ext cx="3474720" cy="457200"/>
          </a:xfrm>
          <a:prstGeom prst="rect">
            <a:avLst/>
          </a:prstGeom>
          <a:solidFill>
            <a:srgbClr val="F15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b="1" dirty="0"/>
              <a:t>Smart Operations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13745" y="1083377"/>
            <a:ext cx="3474720" cy="457200"/>
          </a:xfrm>
          <a:prstGeom prst="rect">
            <a:avLst/>
          </a:prstGeom>
          <a:solidFill>
            <a:srgbClr val="F15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b="1" dirty="0"/>
              <a:t>CPS </a:t>
            </a:r>
            <a:r>
              <a:rPr lang="en-US" sz="1200" dirty="0"/>
              <a:t>(Connected Performance Services)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22417" y="1083377"/>
            <a:ext cx="3474720" cy="457200"/>
          </a:xfrm>
          <a:prstGeom prst="rect">
            <a:avLst/>
          </a:prstGeom>
          <a:solidFill>
            <a:srgbClr val="F15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b="1" dirty="0"/>
              <a:t>Digital Transformation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86161"/>
            <a:ext cx="291573" cy="2516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1186161"/>
            <a:ext cx="291573" cy="2516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75" y="1186161"/>
            <a:ext cx="291573" cy="251632"/>
          </a:xfrm>
          <a:prstGeom prst="rect">
            <a:avLst/>
          </a:prstGeom>
        </p:spPr>
      </p:pic>
      <p:sp>
        <p:nvSpPr>
          <p:cNvPr id="41" name="Content Placeholder 3"/>
          <p:cNvSpPr txBox="1">
            <a:spLocks/>
          </p:cNvSpPr>
          <p:nvPr/>
        </p:nvSpPr>
        <p:spPr>
          <a:xfrm>
            <a:off x="899886" y="1614040"/>
            <a:ext cx="3374934" cy="15029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accent3"/>
              </a:buClr>
              <a:buFont typeface="Arial" charset="0"/>
              <a:buChar char="-"/>
              <a:defRPr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>
              <a:spcBef>
                <a:spcPct val="20000"/>
              </a:spcBef>
              <a:buClr>
                <a:schemeClr val="accent3"/>
              </a:buClr>
              <a:buSzPct val="90000"/>
              <a:buFont typeface="Wingdings" charset="2"/>
              <a:buChar char="§"/>
              <a:defRPr sz="1600"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3"/>
              </a:buClr>
              <a:buFont typeface="Arial" charset="0"/>
              <a:buChar char="»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600" dirty="0"/>
              <a:t>“Integrated Suites” </a:t>
            </a:r>
            <a:r>
              <a:rPr lang="en-US" sz="1600" dirty="0" smtClean="0"/>
              <a:t>and programmatic delivery methodology </a:t>
            </a:r>
            <a:r>
              <a:rPr lang="en-US" sz="1600" dirty="0"/>
              <a:t>to solve </a:t>
            </a:r>
            <a:r>
              <a:rPr lang="en-US" sz="1600" dirty="0" smtClean="0"/>
              <a:t>real customer </a:t>
            </a:r>
            <a:r>
              <a:rPr lang="en-US" sz="1600" dirty="0"/>
              <a:t>challenges at the </a:t>
            </a:r>
            <a:r>
              <a:rPr lang="en-US" sz="1600" b="1" dirty="0"/>
              <a:t>Enterprise </a:t>
            </a:r>
            <a:r>
              <a:rPr lang="en-US" sz="1600" b="1" dirty="0" smtClean="0"/>
              <a:t>level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42" name="Content Placeholder 3"/>
          <p:cNvSpPr txBox="1">
            <a:spLocks/>
          </p:cNvSpPr>
          <p:nvPr/>
        </p:nvSpPr>
        <p:spPr>
          <a:xfrm>
            <a:off x="4557486" y="1614040"/>
            <a:ext cx="3339650" cy="15029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accent3"/>
              </a:buClr>
              <a:buFont typeface="Arial" charset="0"/>
              <a:buChar char="-"/>
              <a:defRPr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>
              <a:spcBef>
                <a:spcPct val="20000"/>
              </a:spcBef>
              <a:buClr>
                <a:schemeClr val="accent3"/>
              </a:buClr>
              <a:buSzPct val="90000"/>
              <a:buFont typeface="Wingdings" charset="2"/>
              <a:buChar char="§"/>
              <a:defRPr sz="1600"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3"/>
              </a:buClr>
              <a:buFont typeface="Arial" charset="0"/>
              <a:buChar char="»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600" dirty="0"/>
              <a:t>Bring </a:t>
            </a:r>
            <a:r>
              <a:rPr lang="en-US" sz="1600" dirty="0" err="1"/>
              <a:t>IIoT</a:t>
            </a:r>
            <a:r>
              <a:rPr lang="en-US" sz="1600" dirty="0"/>
              <a:t> innovation to </a:t>
            </a:r>
            <a:r>
              <a:rPr lang="en-US" sz="1600" dirty="0" smtClean="0"/>
              <a:t>Solutions </a:t>
            </a:r>
            <a:r>
              <a:rPr lang="en-US" sz="1600" dirty="0"/>
              <a:t>with connectivity, analytics, cloud, &amp; mobility, for </a:t>
            </a:r>
            <a:r>
              <a:rPr lang="en-US" sz="1600" b="1" dirty="0"/>
              <a:t>new </a:t>
            </a:r>
            <a:r>
              <a:rPr lang="en-US" sz="1600" b="1" dirty="0" smtClean="0"/>
              <a:t>level of services </a:t>
            </a:r>
            <a:r>
              <a:rPr lang="en-US" sz="1600" dirty="0" smtClean="0"/>
              <a:t>and </a:t>
            </a:r>
            <a:r>
              <a:rPr lang="en-US" sz="1600" dirty="0"/>
              <a:t>adopt new business models</a:t>
            </a: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8142513" y="1614040"/>
            <a:ext cx="3345951" cy="13747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accent3"/>
              </a:buClr>
              <a:buFont typeface="Arial" charset="0"/>
              <a:buChar char="-"/>
              <a:defRPr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>
              <a:spcBef>
                <a:spcPct val="20000"/>
              </a:spcBef>
              <a:buClr>
                <a:schemeClr val="accent3"/>
              </a:buClr>
              <a:buSzPct val="90000"/>
              <a:buFont typeface="Wingdings" charset="2"/>
              <a:buChar char="§"/>
              <a:defRPr sz="1600"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3"/>
              </a:buClr>
              <a:buFont typeface="Arial" charset="0"/>
              <a:buChar char="»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dirty="0" smtClean="0"/>
              <a:t>Around-the-clock monitoring </a:t>
            </a:r>
            <a:r>
              <a:rPr lang="en-US" sz="1600" dirty="0"/>
              <a:t>of </a:t>
            </a:r>
            <a:r>
              <a:rPr lang="en-US" sz="1600" dirty="0" smtClean="0"/>
              <a:t>plant </a:t>
            </a:r>
            <a:r>
              <a:rPr lang="en-US" sz="1600" dirty="0"/>
              <a:t>data and rigorous simulations to analyze plant performance to </a:t>
            </a:r>
            <a:r>
              <a:rPr lang="en-US" sz="1600" b="1" dirty="0"/>
              <a:t>reveal full potential through a cloud-based service.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13" y="4768405"/>
            <a:ext cx="277710" cy="2777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13" y="5453318"/>
            <a:ext cx="277710" cy="277710"/>
          </a:xfrm>
          <a:prstGeom prst="rect">
            <a:avLst/>
          </a:prstGeom>
        </p:spPr>
      </p:pic>
      <p:sp>
        <p:nvSpPr>
          <p:cNvPr id="60" name="Content Placeholder 3"/>
          <p:cNvSpPr txBox="1">
            <a:spLocks/>
          </p:cNvSpPr>
          <p:nvPr/>
        </p:nvSpPr>
        <p:spPr>
          <a:xfrm>
            <a:off x="1395629" y="4737983"/>
            <a:ext cx="9500971" cy="6155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accent3"/>
              </a:buClr>
              <a:buFont typeface="Arial" charset="0"/>
              <a:buChar char="-"/>
              <a:defRPr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>
              <a:spcBef>
                <a:spcPct val="20000"/>
              </a:spcBef>
              <a:buClr>
                <a:schemeClr val="accent3"/>
              </a:buClr>
              <a:buSzPct val="90000"/>
              <a:buFont typeface="Wingdings" charset="2"/>
              <a:buChar char="§"/>
              <a:defRPr sz="1600"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3"/>
              </a:buClr>
              <a:buFont typeface="Arial" charset="0"/>
              <a:buChar char="»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 dirty="0"/>
              <a:t>Enabled by Analytics, Mobility, Cloud, OEM Partners, </a:t>
            </a:r>
            <a:r>
              <a:rPr lang="en-US" sz="1700" dirty="0" smtClean="0"/>
              <a:t>Connectivity Delivered </a:t>
            </a:r>
            <a:r>
              <a:rPr lang="en-US" sz="1700" dirty="0"/>
              <a:t>on AS proven Software</a:t>
            </a:r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1395629" y="5422896"/>
            <a:ext cx="9323171" cy="6155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accent3"/>
              </a:buClr>
              <a:buFont typeface="Arial" charset="0"/>
              <a:buChar char="-"/>
              <a:defRPr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>
              <a:spcBef>
                <a:spcPct val="20000"/>
              </a:spcBef>
              <a:buClr>
                <a:schemeClr val="accent3"/>
              </a:buClr>
              <a:buSzPct val="90000"/>
              <a:buFont typeface="Wingdings" charset="2"/>
              <a:buChar char="§"/>
              <a:defRPr sz="1600"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3"/>
              </a:buClr>
              <a:buFont typeface="Arial" charset="0"/>
              <a:buChar char="»"/>
              <a:defRPr sz="1400"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 dirty="0"/>
              <a:t>Drive a software culture leveraging Honeywell unique capabilities, technologies, and domain knowledge</a:t>
            </a:r>
          </a:p>
        </p:txBody>
      </p:sp>
    </p:spTree>
    <p:extLst>
      <p:ext uri="{BB962C8B-B14F-4D97-AF65-F5344CB8AC3E}">
        <p14:creationId xmlns:p14="http://schemas.microsoft.com/office/powerpoint/2010/main" val="16709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/>
          </p:cNvSpPr>
          <p:nvPr/>
        </p:nvSpPr>
        <p:spPr>
          <a:xfrm>
            <a:off x="712788" y="357188"/>
            <a:ext cx="10509250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How Does </a:t>
            </a:r>
            <a:r>
              <a:rPr lang="en-US" dirty="0" err="1" smtClean="0"/>
              <a:t>IIoT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1596791" y="2478322"/>
            <a:ext cx="264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Organize and visualize data in asset context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148755" y="1382474"/>
            <a:ext cx="335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Apply powerful analytics to detect and predict issues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574384" y="196837"/>
            <a:ext cx="598097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2690813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Enterprise Intelligence:  </a:t>
            </a:r>
            <a:r>
              <a:rPr lang="en-US" sz="1600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Connect process intelligence to business KPIs across entire enterprise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285626" y="3988398"/>
            <a:ext cx="266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Capture real-time process and event data</a:t>
            </a:r>
          </a:p>
        </p:txBody>
      </p:sp>
      <p:sp>
        <p:nvSpPr>
          <p:cNvPr id="214" name="Oval 295"/>
          <p:cNvSpPr/>
          <p:nvPr/>
        </p:nvSpPr>
        <p:spPr>
          <a:xfrm rot="17324560">
            <a:off x="4578758" y="1610043"/>
            <a:ext cx="3885532" cy="3029997"/>
          </a:xfrm>
          <a:custGeom>
            <a:avLst/>
            <a:gdLst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0 w 5573442"/>
              <a:gd name="connsiteY4" fmla="*/ 278672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91440 w 5573442"/>
              <a:gd name="connsiteY4" fmla="*/ 287816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0" fmla="*/ 0 w 2786721"/>
              <a:gd name="connsiteY0" fmla="*/ 0 h 5573442"/>
              <a:gd name="connsiteX1" fmla="*/ 2786721 w 2786721"/>
              <a:gd name="connsiteY1" fmla="*/ 2786721 h 5573442"/>
              <a:gd name="connsiteX2" fmla="*/ 0 w 2786721"/>
              <a:gd name="connsiteY2" fmla="*/ 5573442 h 5573442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741383 w 2741383"/>
              <a:gd name="connsiteY0" fmla="*/ 0 h 2749859"/>
              <a:gd name="connsiteX1" fmla="*/ 0 w 2741383"/>
              <a:gd name="connsiteY1" fmla="*/ 2749859 h 2749859"/>
              <a:gd name="connsiteX0" fmla="*/ 2741383 w 2741383"/>
              <a:gd name="connsiteY0" fmla="*/ 0 h 2749859"/>
              <a:gd name="connsiteX1" fmla="*/ 0 w 2741383"/>
              <a:gd name="connsiteY1" fmla="*/ 2749859 h 2749859"/>
              <a:gd name="connsiteX0" fmla="*/ 2866458 w 2866458"/>
              <a:gd name="connsiteY0" fmla="*/ 0 h 2750648"/>
              <a:gd name="connsiteX1" fmla="*/ 0 w 2866458"/>
              <a:gd name="connsiteY1" fmla="*/ 2750648 h 2750648"/>
              <a:gd name="connsiteX0" fmla="*/ 2866458 w 2866458"/>
              <a:gd name="connsiteY0" fmla="*/ 0 h 2750648"/>
              <a:gd name="connsiteX1" fmla="*/ 0 w 2866458"/>
              <a:gd name="connsiteY1" fmla="*/ 2750648 h 2750648"/>
              <a:gd name="connsiteX0" fmla="*/ 2933712 w 2933712"/>
              <a:gd name="connsiteY0" fmla="*/ 0 h 2757153"/>
              <a:gd name="connsiteX1" fmla="*/ 0 w 2933712"/>
              <a:gd name="connsiteY1" fmla="*/ 2757153 h 2757153"/>
              <a:gd name="connsiteX0" fmla="*/ 2933712 w 2933712"/>
              <a:gd name="connsiteY0" fmla="*/ 0 h 2757153"/>
              <a:gd name="connsiteX1" fmla="*/ 0 w 2933712"/>
              <a:gd name="connsiteY1" fmla="*/ 2757153 h 2757153"/>
              <a:gd name="connsiteX0" fmla="*/ 2933712 w 2933712"/>
              <a:gd name="connsiteY0" fmla="*/ 0 h 2757153"/>
              <a:gd name="connsiteX1" fmla="*/ 0 w 2933712"/>
              <a:gd name="connsiteY1" fmla="*/ 2757153 h 2757153"/>
              <a:gd name="connsiteX0" fmla="*/ 2897673 w 2897673"/>
              <a:gd name="connsiteY0" fmla="*/ 0 h 2865174"/>
              <a:gd name="connsiteX1" fmla="*/ 0 w 2897673"/>
              <a:gd name="connsiteY1" fmla="*/ 2865174 h 2865174"/>
              <a:gd name="connsiteX0" fmla="*/ 2897673 w 2897673"/>
              <a:gd name="connsiteY0" fmla="*/ 0 h 2865174"/>
              <a:gd name="connsiteX1" fmla="*/ 0 w 2897673"/>
              <a:gd name="connsiteY1" fmla="*/ 2865174 h 2865174"/>
              <a:gd name="connsiteX0" fmla="*/ 3145584 w 3145584"/>
              <a:gd name="connsiteY0" fmla="*/ 0 h 2264117"/>
              <a:gd name="connsiteX1" fmla="*/ 0 w 3145584"/>
              <a:gd name="connsiteY1" fmla="*/ 2264117 h 2264117"/>
              <a:gd name="connsiteX0" fmla="*/ 3145584 w 3145584"/>
              <a:gd name="connsiteY0" fmla="*/ 0 h 2494705"/>
              <a:gd name="connsiteX1" fmla="*/ 0 w 3145584"/>
              <a:gd name="connsiteY1" fmla="*/ 2264117 h 249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5584" h="2494705">
                <a:moveTo>
                  <a:pt x="3145584" y="0"/>
                </a:moveTo>
                <a:cubicBezTo>
                  <a:pt x="2823389" y="2374455"/>
                  <a:pt x="1440876" y="2857748"/>
                  <a:pt x="0" y="2264117"/>
                </a:cubicBez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" name="Oval 295"/>
          <p:cNvSpPr/>
          <p:nvPr/>
        </p:nvSpPr>
        <p:spPr>
          <a:xfrm rot="17324560">
            <a:off x="5236858" y="1004616"/>
            <a:ext cx="4018430" cy="4579811"/>
          </a:xfrm>
          <a:custGeom>
            <a:avLst/>
            <a:gdLst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0 w 5573442"/>
              <a:gd name="connsiteY4" fmla="*/ 278672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91440 w 5573442"/>
              <a:gd name="connsiteY4" fmla="*/ 287816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0" fmla="*/ 0 w 2786721"/>
              <a:gd name="connsiteY0" fmla="*/ 0 h 5573442"/>
              <a:gd name="connsiteX1" fmla="*/ 2786721 w 2786721"/>
              <a:gd name="connsiteY1" fmla="*/ 2786721 h 5573442"/>
              <a:gd name="connsiteX2" fmla="*/ 0 w 2786721"/>
              <a:gd name="connsiteY2" fmla="*/ 5573442 h 5573442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612130 w 2612130"/>
              <a:gd name="connsiteY0" fmla="*/ 0 h 3778810"/>
              <a:gd name="connsiteX1" fmla="*/ 0 w 2612130"/>
              <a:gd name="connsiteY1" fmla="*/ 3778810 h 3778810"/>
              <a:gd name="connsiteX0" fmla="*/ 2569728 w 2569728"/>
              <a:gd name="connsiteY0" fmla="*/ 0 h 4147120"/>
              <a:gd name="connsiteX1" fmla="*/ 0 w 2569728"/>
              <a:gd name="connsiteY1" fmla="*/ 4147120 h 4147120"/>
              <a:gd name="connsiteX0" fmla="*/ 2569728 w 2664153"/>
              <a:gd name="connsiteY0" fmla="*/ 0 h 4147120"/>
              <a:gd name="connsiteX1" fmla="*/ 0 w 2664153"/>
              <a:gd name="connsiteY1" fmla="*/ 4147120 h 4147120"/>
              <a:gd name="connsiteX0" fmla="*/ 2629165 w 2720885"/>
              <a:gd name="connsiteY0" fmla="*/ 0 h 3719832"/>
              <a:gd name="connsiteX1" fmla="*/ 0 w 2720885"/>
              <a:gd name="connsiteY1" fmla="*/ 3719832 h 3719832"/>
              <a:gd name="connsiteX0" fmla="*/ 2629165 w 2721005"/>
              <a:gd name="connsiteY0" fmla="*/ 0 h 3869379"/>
              <a:gd name="connsiteX1" fmla="*/ 0 w 2721005"/>
              <a:gd name="connsiteY1" fmla="*/ 3719832 h 3869379"/>
              <a:gd name="connsiteX0" fmla="*/ 2629165 w 2801779"/>
              <a:gd name="connsiteY0" fmla="*/ 0 h 3896282"/>
              <a:gd name="connsiteX1" fmla="*/ 0 w 2801779"/>
              <a:gd name="connsiteY1" fmla="*/ 3719832 h 3896282"/>
              <a:gd name="connsiteX0" fmla="*/ 2558459 w 2735989"/>
              <a:gd name="connsiteY0" fmla="*/ 0 h 4146428"/>
              <a:gd name="connsiteX1" fmla="*/ 0 w 2735989"/>
              <a:gd name="connsiteY1" fmla="*/ 3992303 h 4146428"/>
              <a:gd name="connsiteX0" fmla="*/ 2558459 w 2724591"/>
              <a:gd name="connsiteY0" fmla="*/ 0 h 3992303"/>
              <a:gd name="connsiteX1" fmla="*/ 0 w 2724591"/>
              <a:gd name="connsiteY1" fmla="*/ 3992303 h 3992303"/>
              <a:gd name="connsiteX0" fmla="*/ 2477255 w 2648678"/>
              <a:gd name="connsiteY0" fmla="*/ 0 h 4244512"/>
              <a:gd name="connsiteX1" fmla="*/ 0 w 2648678"/>
              <a:gd name="connsiteY1" fmla="*/ 4244512 h 4244512"/>
              <a:gd name="connsiteX0" fmla="*/ 2477255 w 2645683"/>
              <a:gd name="connsiteY0" fmla="*/ 0 h 4244512"/>
              <a:gd name="connsiteX1" fmla="*/ 0 w 2645683"/>
              <a:gd name="connsiteY1" fmla="*/ 4244512 h 4244512"/>
              <a:gd name="connsiteX0" fmla="*/ 2477255 w 2526837"/>
              <a:gd name="connsiteY0" fmla="*/ 0 h 4244512"/>
              <a:gd name="connsiteX1" fmla="*/ 0 w 2526837"/>
              <a:gd name="connsiteY1" fmla="*/ 4244512 h 4244512"/>
              <a:gd name="connsiteX0" fmla="*/ 3165132 w 3201123"/>
              <a:gd name="connsiteY0" fmla="*/ 0 h 2413632"/>
              <a:gd name="connsiteX1" fmla="*/ 0 w 3201123"/>
              <a:gd name="connsiteY1" fmla="*/ 2315429 h 2413632"/>
              <a:gd name="connsiteX0" fmla="*/ 3165132 w 3216893"/>
              <a:gd name="connsiteY0" fmla="*/ 0 h 3717511"/>
              <a:gd name="connsiteX1" fmla="*/ 0 w 3216893"/>
              <a:gd name="connsiteY1" fmla="*/ 2315429 h 3717511"/>
              <a:gd name="connsiteX0" fmla="*/ 3165132 w 3305582"/>
              <a:gd name="connsiteY0" fmla="*/ 0 h 3783494"/>
              <a:gd name="connsiteX1" fmla="*/ 0 w 3305582"/>
              <a:gd name="connsiteY1" fmla="*/ 2315429 h 378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5582" h="3783494">
                <a:moveTo>
                  <a:pt x="3165132" y="0"/>
                </a:moveTo>
                <a:cubicBezTo>
                  <a:pt x="3816389" y="3696353"/>
                  <a:pt x="2107799" y="5101412"/>
                  <a:pt x="0" y="2315429"/>
                </a:cubicBez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6" name="Oval 295"/>
          <p:cNvSpPr/>
          <p:nvPr/>
        </p:nvSpPr>
        <p:spPr>
          <a:xfrm rot="17324560">
            <a:off x="5854112" y="298681"/>
            <a:ext cx="4420457" cy="6127877"/>
          </a:xfrm>
          <a:custGeom>
            <a:avLst/>
            <a:gdLst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0 w 5573442"/>
              <a:gd name="connsiteY4" fmla="*/ 278672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91440 w 5573442"/>
              <a:gd name="connsiteY4" fmla="*/ 287816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0" fmla="*/ 0 w 2786721"/>
              <a:gd name="connsiteY0" fmla="*/ 0 h 5573442"/>
              <a:gd name="connsiteX1" fmla="*/ 2786721 w 2786721"/>
              <a:gd name="connsiteY1" fmla="*/ 2786721 h 5573442"/>
              <a:gd name="connsiteX2" fmla="*/ 0 w 2786721"/>
              <a:gd name="connsiteY2" fmla="*/ 5573442 h 5573442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612130 w 2612130"/>
              <a:gd name="connsiteY0" fmla="*/ 0 h 3778810"/>
              <a:gd name="connsiteX1" fmla="*/ 0 w 2612130"/>
              <a:gd name="connsiteY1" fmla="*/ 3778810 h 3778810"/>
              <a:gd name="connsiteX0" fmla="*/ 2569728 w 2569728"/>
              <a:gd name="connsiteY0" fmla="*/ 0 h 4147120"/>
              <a:gd name="connsiteX1" fmla="*/ 0 w 2569728"/>
              <a:gd name="connsiteY1" fmla="*/ 4147120 h 4147120"/>
              <a:gd name="connsiteX0" fmla="*/ 2569728 w 2664153"/>
              <a:gd name="connsiteY0" fmla="*/ 0 h 4147120"/>
              <a:gd name="connsiteX1" fmla="*/ 0 w 2664153"/>
              <a:gd name="connsiteY1" fmla="*/ 4147120 h 4147120"/>
              <a:gd name="connsiteX0" fmla="*/ 2629165 w 2720885"/>
              <a:gd name="connsiteY0" fmla="*/ 0 h 3719832"/>
              <a:gd name="connsiteX1" fmla="*/ 0 w 2720885"/>
              <a:gd name="connsiteY1" fmla="*/ 3719832 h 3719832"/>
              <a:gd name="connsiteX0" fmla="*/ 2629165 w 2721005"/>
              <a:gd name="connsiteY0" fmla="*/ 0 h 3869379"/>
              <a:gd name="connsiteX1" fmla="*/ 0 w 2721005"/>
              <a:gd name="connsiteY1" fmla="*/ 3719832 h 3869379"/>
              <a:gd name="connsiteX0" fmla="*/ 2629165 w 2801779"/>
              <a:gd name="connsiteY0" fmla="*/ 0 h 3896282"/>
              <a:gd name="connsiteX1" fmla="*/ 0 w 2801779"/>
              <a:gd name="connsiteY1" fmla="*/ 3719832 h 3896282"/>
              <a:gd name="connsiteX0" fmla="*/ 2558459 w 2735989"/>
              <a:gd name="connsiteY0" fmla="*/ 0 h 4146428"/>
              <a:gd name="connsiteX1" fmla="*/ 0 w 2735989"/>
              <a:gd name="connsiteY1" fmla="*/ 3992303 h 4146428"/>
              <a:gd name="connsiteX0" fmla="*/ 2558459 w 2724591"/>
              <a:gd name="connsiteY0" fmla="*/ 0 h 3992303"/>
              <a:gd name="connsiteX1" fmla="*/ 0 w 2724591"/>
              <a:gd name="connsiteY1" fmla="*/ 3992303 h 3992303"/>
              <a:gd name="connsiteX0" fmla="*/ 2351330 w 2531623"/>
              <a:gd name="connsiteY0" fmla="*/ 0 h 5290867"/>
              <a:gd name="connsiteX1" fmla="*/ 0 w 2531623"/>
              <a:gd name="connsiteY1" fmla="*/ 5290867 h 5290867"/>
              <a:gd name="connsiteX0" fmla="*/ 2351330 w 2691315"/>
              <a:gd name="connsiteY0" fmla="*/ 0 h 5299759"/>
              <a:gd name="connsiteX1" fmla="*/ 0 w 2691315"/>
              <a:gd name="connsiteY1" fmla="*/ 5290867 h 5299759"/>
              <a:gd name="connsiteX0" fmla="*/ 2351330 w 2691315"/>
              <a:gd name="connsiteY0" fmla="*/ 0 h 5299759"/>
              <a:gd name="connsiteX1" fmla="*/ 0 w 2691315"/>
              <a:gd name="connsiteY1" fmla="*/ 5290867 h 5299759"/>
              <a:gd name="connsiteX0" fmla="*/ 2351330 w 2651329"/>
              <a:gd name="connsiteY0" fmla="*/ 0 h 5435793"/>
              <a:gd name="connsiteX1" fmla="*/ 0 w 2651329"/>
              <a:gd name="connsiteY1" fmla="*/ 5290867 h 5435793"/>
              <a:gd name="connsiteX0" fmla="*/ 2298818 w 2603283"/>
              <a:gd name="connsiteY0" fmla="*/ 0 h 5401369"/>
              <a:gd name="connsiteX1" fmla="*/ 0 w 2603283"/>
              <a:gd name="connsiteY1" fmla="*/ 5251145 h 5401369"/>
              <a:gd name="connsiteX0" fmla="*/ 2298818 w 2718551"/>
              <a:gd name="connsiteY0" fmla="*/ 0 h 5445718"/>
              <a:gd name="connsiteX1" fmla="*/ 0 w 2718551"/>
              <a:gd name="connsiteY1" fmla="*/ 5251145 h 5445718"/>
              <a:gd name="connsiteX0" fmla="*/ 2260136 w 2683895"/>
              <a:gd name="connsiteY0" fmla="*/ 0 h 5511090"/>
              <a:gd name="connsiteX1" fmla="*/ 0 w 2683895"/>
              <a:gd name="connsiteY1" fmla="*/ 5329681 h 5511090"/>
              <a:gd name="connsiteX0" fmla="*/ 2260136 w 2679625"/>
              <a:gd name="connsiteY0" fmla="*/ 0 h 5388714"/>
              <a:gd name="connsiteX1" fmla="*/ 0 w 2679625"/>
              <a:gd name="connsiteY1" fmla="*/ 5329681 h 5388714"/>
              <a:gd name="connsiteX0" fmla="*/ 2196053 w 2622250"/>
              <a:gd name="connsiteY0" fmla="*/ 0 h 5691011"/>
              <a:gd name="connsiteX1" fmla="*/ 0 w 2622250"/>
              <a:gd name="connsiteY1" fmla="*/ 5667218 h 5691011"/>
              <a:gd name="connsiteX0" fmla="*/ 2196053 w 2613242"/>
              <a:gd name="connsiteY0" fmla="*/ 0 h 5667218"/>
              <a:gd name="connsiteX1" fmla="*/ 0 w 2613242"/>
              <a:gd name="connsiteY1" fmla="*/ 5667218 h 5667218"/>
              <a:gd name="connsiteX0" fmla="*/ 2196053 w 2470277"/>
              <a:gd name="connsiteY0" fmla="*/ 0 h 5667218"/>
              <a:gd name="connsiteX1" fmla="*/ 0 w 2470277"/>
              <a:gd name="connsiteY1" fmla="*/ 5667218 h 5667218"/>
              <a:gd name="connsiteX0" fmla="*/ 2127559 w 2407408"/>
              <a:gd name="connsiteY0" fmla="*/ 0 h 5875428"/>
              <a:gd name="connsiteX1" fmla="*/ 0 w 2407408"/>
              <a:gd name="connsiteY1" fmla="*/ 5875428 h 5875428"/>
              <a:gd name="connsiteX0" fmla="*/ 2127559 w 2452010"/>
              <a:gd name="connsiteY0" fmla="*/ 0 h 5875428"/>
              <a:gd name="connsiteX1" fmla="*/ 0 w 2452010"/>
              <a:gd name="connsiteY1" fmla="*/ 5875428 h 5875428"/>
              <a:gd name="connsiteX0" fmla="*/ 2127694 w 2452130"/>
              <a:gd name="connsiteY0" fmla="*/ 0 h 5846043"/>
              <a:gd name="connsiteX1" fmla="*/ 0 w 2452130"/>
              <a:gd name="connsiteY1" fmla="*/ 5846043 h 5846043"/>
              <a:gd name="connsiteX0" fmla="*/ 2127694 w 2291641"/>
              <a:gd name="connsiteY0" fmla="*/ 0 h 5846043"/>
              <a:gd name="connsiteX1" fmla="*/ 0 w 2291641"/>
              <a:gd name="connsiteY1" fmla="*/ 5846043 h 5846043"/>
              <a:gd name="connsiteX0" fmla="*/ 2127694 w 2228938"/>
              <a:gd name="connsiteY0" fmla="*/ 0 h 5846043"/>
              <a:gd name="connsiteX1" fmla="*/ 0 w 2228938"/>
              <a:gd name="connsiteY1" fmla="*/ 5846043 h 5846043"/>
              <a:gd name="connsiteX0" fmla="*/ 2127694 w 2228058"/>
              <a:gd name="connsiteY0" fmla="*/ 0 h 5846043"/>
              <a:gd name="connsiteX1" fmla="*/ 0 w 2228058"/>
              <a:gd name="connsiteY1" fmla="*/ 5846043 h 5846043"/>
              <a:gd name="connsiteX0" fmla="*/ 2067899 w 2171637"/>
              <a:gd name="connsiteY0" fmla="*/ 0 h 5792771"/>
              <a:gd name="connsiteX1" fmla="*/ 0 w 2171637"/>
              <a:gd name="connsiteY1" fmla="*/ 5792771 h 5792771"/>
              <a:gd name="connsiteX0" fmla="*/ 2067899 w 2293872"/>
              <a:gd name="connsiteY0" fmla="*/ 0 h 5792771"/>
              <a:gd name="connsiteX1" fmla="*/ 0 w 2293872"/>
              <a:gd name="connsiteY1" fmla="*/ 5792771 h 5792771"/>
              <a:gd name="connsiteX0" fmla="*/ 2006043 w 2237913"/>
              <a:gd name="connsiteY0" fmla="*/ 0 h 5741077"/>
              <a:gd name="connsiteX1" fmla="*/ 0 w 2237913"/>
              <a:gd name="connsiteY1" fmla="*/ 5741077 h 5741077"/>
              <a:gd name="connsiteX0" fmla="*/ 2006043 w 2237028"/>
              <a:gd name="connsiteY0" fmla="*/ 0 h 5741077"/>
              <a:gd name="connsiteX1" fmla="*/ 0 w 2237028"/>
              <a:gd name="connsiteY1" fmla="*/ 5741077 h 5741077"/>
              <a:gd name="connsiteX0" fmla="*/ 3021616 w 3182680"/>
              <a:gd name="connsiteY0" fmla="*/ 0 h 3247135"/>
              <a:gd name="connsiteX1" fmla="*/ 0 w 3182680"/>
              <a:gd name="connsiteY1" fmla="*/ 2443017 h 3247135"/>
              <a:gd name="connsiteX0" fmla="*/ 3021616 w 3257936"/>
              <a:gd name="connsiteY0" fmla="*/ 0 h 5140009"/>
              <a:gd name="connsiteX1" fmla="*/ 0 w 3257936"/>
              <a:gd name="connsiteY1" fmla="*/ 2443017 h 5140009"/>
              <a:gd name="connsiteX0" fmla="*/ 3021616 w 3260136"/>
              <a:gd name="connsiteY0" fmla="*/ 0 h 5173796"/>
              <a:gd name="connsiteX1" fmla="*/ 0 w 3260136"/>
              <a:gd name="connsiteY1" fmla="*/ 2443017 h 5173796"/>
              <a:gd name="connsiteX0" fmla="*/ 3021616 w 3441778"/>
              <a:gd name="connsiteY0" fmla="*/ 0 h 5257411"/>
              <a:gd name="connsiteX1" fmla="*/ 0 w 3441778"/>
              <a:gd name="connsiteY1" fmla="*/ 2443017 h 52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1778" h="5257411">
                <a:moveTo>
                  <a:pt x="3021616" y="0"/>
                </a:moveTo>
                <a:cubicBezTo>
                  <a:pt x="4317515" y="5911050"/>
                  <a:pt x="2419976" y="6998021"/>
                  <a:pt x="0" y="2443017"/>
                </a:cubicBez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620871" y="3664174"/>
            <a:ext cx="82296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en-US" sz="1050" kern="0" dirty="0">
                <a:solidFill>
                  <a:srgbClr val="707070">
                    <a:lumMod val="50000"/>
                  </a:srgbClr>
                </a:solidFill>
                <a:latin typeface="Honeywell Sans" panose="02010503040101060203" pitchFamily="50" charset="0"/>
                <a:cs typeface="Arial" pitchFamily="34" charset="0"/>
              </a:rPr>
              <a:t>ACTIONS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7882045" y="3664174"/>
            <a:ext cx="82296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en-US" sz="1050" kern="0" dirty="0">
                <a:solidFill>
                  <a:srgbClr val="707070">
                    <a:lumMod val="50000"/>
                  </a:srgbClr>
                </a:solidFill>
                <a:latin typeface="Honeywell Sans" panose="02010503040101060203" pitchFamily="50" charset="0"/>
                <a:cs typeface="Arial" pitchFamily="34" charset="0"/>
              </a:rPr>
              <a:t>ACTIONS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1274092" y="3664174"/>
            <a:ext cx="82296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en-US" sz="1050" kern="0" dirty="0">
                <a:solidFill>
                  <a:srgbClr val="707070">
                    <a:lumMod val="50000"/>
                  </a:srgbClr>
                </a:solidFill>
                <a:latin typeface="Honeywell Sans" panose="02010503040101060203" pitchFamily="50" charset="0"/>
                <a:cs typeface="Arial" pitchFamily="34" charset="0"/>
              </a:rPr>
              <a:t>ACTIONS</a:t>
            </a:r>
          </a:p>
        </p:txBody>
      </p:sp>
      <p:sp>
        <p:nvSpPr>
          <p:cNvPr id="220" name="Oval 219"/>
          <p:cNvSpPr>
            <a:spLocks/>
          </p:cNvSpPr>
          <p:nvPr/>
        </p:nvSpPr>
        <p:spPr>
          <a:xfrm>
            <a:off x="8633293" y="2168218"/>
            <a:ext cx="1503202" cy="1503202"/>
          </a:xfrm>
          <a:prstGeom prst="ellips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0707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781835" y="2926381"/>
            <a:ext cx="1262009" cy="464743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noAutofit/>
          </a:bodyPr>
          <a:lstStyle/>
          <a:p>
            <a:pPr algn="ctr" defTabSz="457200" eaLnBrk="0" fontAlgn="base" hangingPunct="0">
              <a:lnSpc>
                <a:spcPct val="85000"/>
              </a:lnSpc>
              <a:defRPr/>
            </a:pPr>
            <a:r>
              <a:rPr lang="en-US" sz="1600" b="1" kern="0" dirty="0">
                <a:solidFill>
                  <a:srgbClr val="FFFFFF"/>
                </a:solidFill>
                <a:cs typeface="Arial" pitchFamily="34" charset="0"/>
              </a:rPr>
              <a:t>Production</a:t>
            </a:r>
            <a:br>
              <a:rPr lang="en-US" sz="1600" b="1" kern="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cs typeface="Arial" pitchFamily="34" charset="0"/>
              </a:rPr>
              <a:t>Efficiency</a:t>
            </a:r>
          </a:p>
        </p:txBody>
      </p:sp>
      <p:sp>
        <p:nvSpPr>
          <p:cNvPr id="222" name="Oval 221"/>
          <p:cNvSpPr>
            <a:spLocks/>
          </p:cNvSpPr>
          <p:nvPr/>
        </p:nvSpPr>
        <p:spPr>
          <a:xfrm>
            <a:off x="6953222" y="2168218"/>
            <a:ext cx="1503202" cy="1503202"/>
          </a:xfrm>
          <a:prstGeom prst="ellips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0707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087086" y="2926381"/>
            <a:ext cx="1188720" cy="464743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no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Process</a:t>
            </a:r>
            <a:br>
              <a:rPr lang="en-US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Reliability</a:t>
            </a:r>
          </a:p>
        </p:txBody>
      </p:sp>
      <p:sp>
        <p:nvSpPr>
          <p:cNvPr id="224" name="Oval 223"/>
          <p:cNvSpPr>
            <a:spLocks/>
          </p:cNvSpPr>
          <p:nvPr/>
        </p:nvSpPr>
        <p:spPr>
          <a:xfrm>
            <a:off x="10313365" y="2168218"/>
            <a:ext cx="1503202" cy="1503202"/>
          </a:xfrm>
          <a:prstGeom prst="ellips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0707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295397" y="2926381"/>
            <a:ext cx="1561114" cy="267036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no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Supply Chain Optimization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7260214" y="2414160"/>
            <a:ext cx="1134202" cy="710412"/>
            <a:chOff x="6155195" y="4473930"/>
            <a:chExt cx="1322008" cy="828045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5195" y="4473930"/>
              <a:ext cx="1030496" cy="515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Oval 227"/>
            <p:cNvSpPr/>
            <p:nvPr/>
          </p:nvSpPr>
          <p:spPr>
            <a:xfrm rot="20708249">
              <a:off x="6886110" y="4695421"/>
              <a:ext cx="337086" cy="337086"/>
            </a:xfrm>
            <a:prstGeom prst="ellipse">
              <a:avLst/>
            </a:prstGeom>
            <a:solidFill>
              <a:schemeClr val="tx2">
                <a:alpha val="89804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3" cstate="screen">
              <a:duotone>
                <a:srgbClr val="197DD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08249">
              <a:off x="6757671" y="4582443"/>
              <a:ext cx="719532" cy="719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roup 229"/>
          <p:cNvGrpSpPr/>
          <p:nvPr/>
        </p:nvGrpSpPr>
        <p:grpSpPr>
          <a:xfrm>
            <a:off x="8943451" y="2360002"/>
            <a:ext cx="956053" cy="601524"/>
            <a:chOff x="5501280" y="1560062"/>
            <a:chExt cx="1194461" cy="751524"/>
          </a:xfrm>
        </p:grpSpPr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280" y="1560062"/>
              <a:ext cx="609045" cy="49492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838" y="1649485"/>
              <a:ext cx="521903" cy="56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Oval 232"/>
            <p:cNvSpPr/>
            <p:nvPr/>
          </p:nvSpPr>
          <p:spPr>
            <a:xfrm>
              <a:off x="5989522" y="1936227"/>
              <a:ext cx="368629" cy="368629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6174" y="1929494"/>
              <a:ext cx="382092" cy="3820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</p:pic>
      </p:grpSp>
      <p:grpSp>
        <p:nvGrpSpPr>
          <p:cNvPr id="235" name="Group 234"/>
          <p:cNvGrpSpPr/>
          <p:nvPr/>
        </p:nvGrpSpPr>
        <p:grpSpPr>
          <a:xfrm>
            <a:off x="10693035" y="2282010"/>
            <a:ext cx="701101" cy="701103"/>
            <a:chOff x="10201418" y="683660"/>
            <a:chExt cx="722167" cy="722168"/>
          </a:xfrm>
        </p:grpSpPr>
        <p:sp>
          <p:nvSpPr>
            <p:cNvPr id="236" name="Oval 235"/>
            <p:cNvSpPr/>
            <p:nvPr/>
          </p:nvSpPr>
          <p:spPr>
            <a:xfrm>
              <a:off x="10201418" y="683661"/>
              <a:ext cx="722167" cy="722167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237" name="Group 51"/>
            <p:cNvGrpSpPr/>
            <p:nvPr/>
          </p:nvGrpSpPr>
          <p:grpSpPr>
            <a:xfrm>
              <a:off x="10201418" y="683660"/>
              <a:ext cx="722167" cy="722168"/>
              <a:chOff x="9264835" y="1437535"/>
              <a:chExt cx="1165084" cy="1165086"/>
            </a:xfrm>
          </p:grpSpPr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64835" y="1437535"/>
                <a:ext cx="1165084" cy="116508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5229" y="1734238"/>
                <a:ext cx="613289" cy="530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0" name="Freeform: Shape 706"/>
          <p:cNvSpPr/>
          <p:nvPr/>
        </p:nvSpPr>
        <p:spPr>
          <a:xfrm rot="13733963">
            <a:off x="9980770" y="4338348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1" name="Freeform: Shape 706"/>
          <p:cNvSpPr/>
          <p:nvPr/>
        </p:nvSpPr>
        <p:spPr>
          <a:xfrm rot="12770039">
            <a:off x="8779457" y="4320856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" name="Freeform: Shape 706"/>
          <p:cNvSpPr/>
          <p:nvPr/>
        </p:nvSpPr>
        <p:spPr>
          <a:xfrm rot="11929905">
            <a:off x="7546149" y="4296231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3" name="Oval 295"/>
          <p:cNvSpPr/>
          <p:nvPr/>
        </p:nvSpPr>
        <p:spPr>
          <a:xfrm rot="19953909" flipH="1" flipV="1">
            <a:off x="1119174" y="1326031"/>
            <a:ext cx="4840068" cy="4679898"/>
          </a:xfrm>
          <a:custGeom>
            <a:avLst/>
            <a:gdLst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0 w 5573442"/>
              <a:gd name="connsiteY4" fmla="*/ 278672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4" fmla="*/ 91440 w 5573442"/>
              <a:gd name="connsiteY4" fmla="*/ 2878161 h 5573442"/>
              <a:gd name="connsiteX0" fmla="*/ 0 w 5573442"/>
              <a:gd name="connsiteY0" fmla="*/ 2786721 h 5573442"/>
              <a:gd name="connsiteX1" fmla="*/ 2786721 w 5573442"/>
              <a:gd name="connsiteY1" fmla="*/ 0 h 5573442"/>
              <a:gd name="connsiteX2" fmla="*/ 5573442 w 5573442"/>
              <a:gd name="connsiteY2" fmla="*/ 2786721 h 5573442"/>
              <a:gd name="connsiteX3" fmla="*/ 2786721 w 5573442"/>
              <a:gd name="connsiteY3" fmla="*/ 5573442 h 5573442"/>
              <a:gd name="connsiteX0" fmla="*/ 0 w 2786721"/>
              <a:gd name="connsiteY0" fmla="*/ 0 h 5573442"/>
              <a:gd name="connsiteX1" fmla="*/ 2786721 w 2786721"/>
              <a:gd name="connsiteY1" fmla="*/ 2786721 h 5573442"/>
              <a:gd name="connsiteX2" fmla="*/ 0 w 2786721"/>
              <a:gd name="connsiteY2" fmla="*/ 5573442 h 5573442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786721 w 2786721"/>
              <a:gd name="connsiteY0" fmla="*/ 0 h 2786721"/>
              <a:gd name="connsiteX1" fmla="*/ 0 w 2786721"/>
              <a:gd name="connsiteY1" fmla="*/ 2786721 h 2786721"/>
              <a:gd name="connsiteX0" fmla="*/ 2741383 w 2741383"/>
              <a:gd name="connsiteY0" fmla="*/ 0 h 2749859"/>
              <a:gd name="connsiteX1" fmla="*/ 0 w 2741383"/>
              <a:gd name="connsiteY1" fmla="*/ 2749859 h 2749859"/>
              <a:gd name="connsiteX0" fmla="*/ 2741383 w 2741383"/>
              <a:gd name="connsiteY0" fmla="*/ 0 h 2749859"/>
              <a:gd name="connsiteX1" fmla="*/ 0 w 2741383"/>
              <a:gd name="connsiteY1" fmla="*/ 2749859 h 2749859"/>
              <a:gd name="connsiteX0" fmla="*/ 2866458 w 2866458"/>
              <a:gd name="connsiteY0" fmla="*/ 0 h 2750648"/>
              <a:gd name="connsiteX1" fmla="*/ 0 w 2866458"/>
              <a:gd name="connsiteY1" fmla="*/ 2750648 h 2750648"/>
              <a:gd name="connsiteX0" fmla="*/ 2866458 w 2866458"/>
              <a:gd name="connsiteY0" fmla="*/ 0 h 2750648"/>
              <a:gd name="connsiteX1" fmla="*/ 0 w 2866458"/>
              <a:gd name="connsiteY1" fmla="*/ 2750648 h 2750648"/>
              <a:gd name="connsiteX0" fmla="*/ 2933712 w 2933712"/>
              <a:gd name="connsiteY0" fmla="*/ 0 h 2757153"/>
              <a:gd name="connsiteX1" fmla="*/ 0 w 2933712"/>
              <a:gd name="connsiteY1" fmla="*/ 2757153 h 2757153"/>
              <a:gd name="connsiteX0" fmla="*/ 2933712 w 2933712"/>
              <a:gd name="connsiteY0" fmla="*/ 0 h 2757153"/>
              <a:gd name="connsiteX1" fmla="*/ 0 w 2933712"/>
              <a:gd name="connsiteY1" fmla="*/ 2757153 h 2757153"/>
              <a:gd name="connsiteX0" fmla="*/ 2841238 w 2841238"/>
              <a:gd name="connsiteY0" fmla="*/ 0 h 2965183"/>
              <a:gd name="connsiteX1" fmla="*/ 0 w 2841238"/>
              <a:gd name="connsiteY1" fmla="*/ 2965183 h 2965183"/>
              <a:gd name="connsiteX0" fmla="*/ 2918631 w 2918631"/>
              <a:gd name="connsiteY0" fmla="*/ 0 h 2723026"/>
              <a:gd name="connsiteX1" fmla="*/ 0 w 2918631"/>
              <a:gd name="connsiteY1" fmla="*/ 2723026 h 2723026"/>
              <a:gd name="connsiteX0" fmla="*/ 2918631 w 2918631"/>
              <a:gd name="connsiteY0" fmla="*/ 0 h 2732864"/>
              <a:gd name="connsiteX1" fmla="*/ 0 w 2918631"/>
              <a:gd name="connsiteY1" fmla="*/ 2723026 h 2732864"/>
              <a:gd name="connsiteX0" fmla="*/ 2891960 w 2891960"/>
              <a:gd name="connsiteY0" fmla="*/ 0 h 2653103"/>
              <a:gd name="connsiteX1" fmla="*/ 0 w 2891960"/>
              <a:gd name="connsiteY1" fmla="*/ 2641810 h 2653103"/>
              <a:gd name="connsiteX0" fmla="*/ 2891960 w 2891960"/>
              <a:gd name="connsiteY0" fmla="*/ 0 h 2646980"/>
              <a:gd name="connsiteX1" fmla="*/ 0 w 2891960"/>
              <a:gd name="connsiteY1" fmla="*/ 2641810 h 2646980"/>
              <a:gd name="connsiteX0" fmla="*/ 2891960 w 2891960"/>
              <a:gd name="connsiteY0" fmla="*/ 0 h 2647204"/>
              <a:gd name="connsiteX1" fmla="*/ 0 w 2891960"/>
              <a:gd name="connsiteY1" fmla="*/ 2641810 h 2647204"/>
              <a:gd name="connsiteX0" fmla="*/ 2891960 w 2891960"/>
              <a:gd name="connsiteY0" fmla="*/ 0 h 2725922"/>
              <a:gd name="connsiteX1" fmla="*/ 0 w 2891960"/>
              <a:gd name="connsiteY1" fmla="*/ 2641810 h 2725922"/>
              <a:gd name="connsiteX0" fmla="*/ 3157889 w 3157889"/>
              <a:gd name="connsiteY0" fmla="*/ 0 h 2586444"/>
              <a:gd name="connsiteX1" fmla="*/ 0 w 3157889"/>
              <a:gd name="connsiteY1" fmla="*/ 2494687 h 2586444"/>
              <a:gd name="connsiteX0" fmla="*/ 3157889 w 3157889"/>
              <a:gd name="connsiteY0" fmla="*/ 0 h 2578511"/>
              <a:gd name="connsiteX1" fmla="*/ 0 w 3157889"/>
              <a:gd name="connsiteY1" fmla="*/ 2494687 h 2578511"/>
              <a:gd name="connsiteX0" fmla="*/ 3693379 w 3693379"/>
              <a:gd name="connsiteY0" fmla="*/ 0 h 2384955"/>
              <a:gd name="connsiteX1" fmla="*/ 0 w 3693379"/>
              <a:gd name="connsiteY1" fmla="*/ 2290152 h 2384955"/>
              <a:gd name="connsiteX0" fmla="*/ 1776223 w 1776223"/>
              <a:gd name="connsiteY0" fmla="*/ 0 h 3441794"/>
              <a:gd name="connsiteX1" fmla="*/ 0 w 1776223"/>
              <a:gd name="connsiteY1" fmla="*/ 3386612 h 3441794"/>
              <a:gd name="connsiteX0" fmla="*/ 1776223 w 3702993"/>
              <a:gd name="connsiteY0" fmla="*/ 0 h 3663125"/>
              <a:gd name="connsiteX1" fmla="*/ 0 w 3702993"/>
              <a:gd name="connsiteY1" fmla="*/ 3386612 h 3663125"/>
              <a:gd name="connsiteX0" fmla="*/ 1776223 w 3687810"/>
              <a:gd name="connsiteY0" fmla="*/ 0 h 3830958"/>
              <a:gd name="connsiteX1" fmla="*/ 0 w 3687810"/>
              <a:gd name="connsiteY1" fmla="*/ 3386612 h 3830958"/>
              <a:gd name="connsiteX0" fmla="*/ 1242191 w 3281067"/>
              <a:gd name="connsiteY0" fmla="*/ 0 h 4076737"/>
              <a:gd name="connsiteX1" fmla="*/ 0 w 3281067"/>
              <a:gd name="connsiteY1" fmla="*/ 3699651 h 4076737"/>
              <a:gd name="connsiteX0" fmla="*/ 1233019 w 3274218"/>
              <a:gd name="connsiteY0" fmla="*/ 0 h 4103198"/>
              <a:gd name="connsiteX1" fmla="*/ 0 w 3274218"/>
              <a:gd name="connsiteY1" fmla="*/ 3732368 h 4103198"/>
              <a:gd name="connsiteX0" fmla="*/ 1233019 w 3570036"/>
              <a:gd name="connsiteY0" fmla="*/ 0 h 4073776"/>
              <a:gd name="connsiteX1" fmla="*/ 0 w 3570036"/>
              <a:gd name="connsiteY1" fmla="*/ 3732368 h 4073776"/>
              <a:gd name="connsiteX0" fmla="*/ 1233019 w 3753636"/>
              <a:gd name="connsiteY0" fmla="*/ 0 h 4098253"/>
              <a:gd name="connsiteX1" fmla="*/ 0 w 3753636"/>
              <a:gd name="connsiteY1" fmla="*/ 3732368 h 409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636" h="4098253">
                <a:moveTo>
                  <a:pt x="1233019" y="0"/>
                </a:moveTo>
                <a:cubicBezTo>
                  <a:pt x="6451602" y="4141329"/>
                  <a:pt x="2313843" y="4598573"/>
                  <a:pt x="0" y="3732368"/>
                </a:cubicBez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699036" y="2296837"/>
            <a:ext cx="822960" cy="822960"/>
            <a:chOff x="1172245" y="2743358"/>
            <a:chExt cx="922952" cy="879234"/>
          </a:xfrm>
        </p:grpSpPr>
        <p:sp>
          <p:nvSpPr>
            <p:cNvPr id="245" name="Oval 244"/>
            <p:cNvSpPr/>
            <p:nvPr/>
          </p:nvSpPr>
          <p:spPr>
            <a:xfrm>
              <a:off x="1172245" y="2743358"/>
              <a:ext cx="922952" cy="879234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>
                  <a:alpha val="20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E1261C"/>
                </a:solidFill>
                <a:latin typeface="Honeywell Sans" panose="02010503040101060203" pitchFamily="50" charset="0"/>
              </a:endParaRPr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1299399" y="2983967"/>
              <a:ext cx="695121" cy="400049"/>
              <a:chOff x="3673501" y="2329290"/>
              <a:chExt cx="2249488" cy="1294606"/>
            </a:xfrm>
          </p:grpSpPr>
          <p:sp>
            <p:nvSpPr>
              <p:cNvPr id="247" name="Rounded Rectangle 4"/>
              <p:cNvSpPr/>
              <p:nvPr/>
            </p:nvSpPr>
            <p:spPr>
              <a:xfrm>
                <a:off x="3892577" y="2580910"/>
                <a:ext cx="393700" cy="222249"/>
              </a:xfrm>
              <a:custGeom>
                <a:avLst/>
                <a:gdLst>
                  <a:gd name="connsiteX0" fmla="*/ 0 w 438150"/>
                  <a:gd name="connsiteY0" fmla="*/ 44451 h 266700"/>
                  <a:gd name="connsiteX1" fmla="*/ 44451 w 438150"/>
                  <a:gd name="connsiteY1" fmla="*/ 0 h 266700"/>
                  <a:gd name="connsiteX2" fmla="*/ 393699 w 438150"/>
                  <a:gd name="connsiteY2" fmla="*/ 0 h 266700"/>
                  <a:gd name="connsiteX3" fmla="*/ 438150 w 438150"/>
                  <a:gd name="connsiteY3" fmla="*/ 44451 h 266700"/>
                  <a:gd name="connsiteX4" fmla="*/ 438150 w 438150"/>
                  <a:gd name="connsiteY4" fmla="*/ 222249 h 266700"/>
                  <a:gd name="connsiteX5" fmla="*/ 393699 w 438150"/>
                  <a:gd name="connsiteY5" fmla="*/ 266700 h 266700"/>
                  <a:gd name="connsiteX6" fmla="*/ 44451 w 438150"/>
                  <a:gd name="connsiteY6" fmla="*/ 266700 h 266700"/>
                  <a:gd name="connsiteX7" fmla="*/ 0 w 438150"/>
                  <a:gd name="connsiteY7" fmla="*/ 222249 h 266700"/>
                  <a:gd name="connsiteX8" fmla="*/ 0 w 438150"/>
                  <a:gd name="connsiteY8" fmla="*/ 44451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8" fmla="*/ 135891 w 438150"/>
                  <a:gd name="connsiteY8" fmla="*/ 91440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0" fmla="*/ 393699 w 438150"/>
                  <a:gd name="connsiteY0" fmla="*/ 0 h 266700"/>
                  <a:gd name="connsiteX1" fmla="*/ 438150 w 438150"/>
                  <a:gd name="connsiteY1" fmla="*/ 44451 h 266700"/>
                  <a:gd name="connsiteX2" fmla="*/ 438150 w 438150"/>
                  <a:gd name="connsiteY2" fmla="*/ 222249 h 266700"/>
                  <a:gd name="connsiteX3" fmla="*/ 393699 w 438150"/>
                  <a:gd name="connsiteY3" fmla="*/ 266700 h 266700"/>
                  <a:gd name="connsiteX4" fmla="*/ 44451 w 438150"/>
                  <a:gd name="connsiteY4" fmla="*/ 266700 h 266700"/>
                  <a:gd name="connsiteX5" fmla="*/ 0 w 438150"/>
                  <a:gd name="connsiteY5" fmla="*/ 222249 h 266700"/>
                  <a:gd name="connsiteX6" fmla="*/ 0 w 438150"/>
                  <a:gd name="connsiteY6" fmla="*/ 44451 h 266700"/>
                  <a:gd name="connsiteX0" fmla="*/ 438150 w 438150"/>
                  <a:gd name="connsiteY0" fmla="*/ 0 h 222249"/>
                  <a:gd name="connsiteX1" fmla="*/ 438150 w 438150"/>
                  <a:gd name="connsiteY1" fmla="*/ 177798 h 222249"/>
                  <a:gd name="connsiteX2" fmla="*/ 393699 w 438150"/>
                  <a:gd name="connsiteY2" fmla="*/ 222249 h 222249"/>
                  <a:gd name="connsiteX3" fmla="*/ 44451 w 438150"/>
                  <a:gd name="connsiteY3" fmla="*/ 222249 h 222249"/>
                  <a:gd name="connsiteX4" fmla="*/ 0 w 438150"/>
                  <a:gd name="connsiteY4" fmla="*/ 177798 h 222249"/>
                  <a:gd name="connsiteX5" fmla="*/ 0 w 438150"/>
                  <a:gd name="connsiteY5" fmla="*/ 0 h 222249"/>
                  <a:gd name="connsiteX0" fmla="*/ 438150 w 438150"/>
                  <a:gd name="connsiteY0" fmla="*/ 177798 h 222249"/>
                  <a:gd name="connsiteX1" fmla="*/ 393699 w 438150"/>
                  <a:gd name="connsiteY1" fmla="*/ 222249 h 222249"/>
                  <a:gd name="connsiteX2" fmla="*/ 44451 w 438150"/>
                  <a:gd name="connsiteY2" fmla="*/ 222249 h 222249"/>
                  <a:gd name="connsiteX3" fmla="*/ 0 w 438150"/>
                  <a:gd name="connsiteY3" fmla="*/ 177798 h 222249"/>
                  <a:gd name="connsiteX4" fmla="*/ 0 w 438150"/>
                  <a:gd name="connsiteY4" fmla="*/ 0 h 222249"/>
                  <a:gd name="connsiteX0" fmla="*/ 393699 w 393699"/>
                  <a:gd name="connsiteY0" fmla="*/ 222249 h 222249"/>
                  <a:gd name="connsiteX1" fmla="*/ 44451 w 393699"/>
                  <a:gd name="connsiteY1" fmla="*/ 222249 h 222249"/>
                  <a:gd name="connsiteX2" fmla="*/ 0 w 393699"/>
                  <a:gd name="connsiteY2" fmla="*/ 177798 h 222249"/>
                  <a:gd name="connsiteX3" fmla="*/ 0 w 393699"/>
                  <a:gd name="connsiteY3" fmla="*/ 0 h 2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699" h="222249">
                    <a:moveTo>
                      <a:pt x="393699" y="222249"/>
                    </a:moveTo>
                    <a:lnTo>
                      <a:pt x="44451" y="222249"/>
                    </a:lnTo>
                    <a:cubicBezTo>
                      <a:pt x="19901" y="222249"/>
                      <a:pt x="0" y="202348"/>
                      <a:pt x="0" y="177798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48" name="Rounded Rectangle 247"/>
              <p:cNvSpPr/>
              <p:nvPr/>
            </p:nvSpPr>
            <p:spPr>
              <a:xfrm>
                <a:off x="3673501" y="2329290"/>
                <a:ext cx="438152" cy="266700"/>
              </a:xfrm>
              <a:prstGeom prst="roundRect">
                <a:avLst/>
              </a:prstGeom>
              <a:solidFill>
                <a:schemeClr val="tx2"/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49" name="Rounded Rectangle 248"/>
              <p:cNvSpPr/>
              <p:nvPr/>
            </p:nvSpPr>
            <p:spPr>
              <a:xfrm>
                <a:off x="4278339" y="2665045"/>
                <a:ext cx="438152" cy="266700"/>
              </a:xfrm>
              <a:prstGeom prst="roundRect">
                <a:avLst/>
              </a:prstGeom>
              <a:solidFill>
                <a:schemeClr val="tx2"/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50" name="Rounded Rectangle 4"/>
              <p:cNvSpPr/>
              <p:nvPr/>
            </p:nvSpPr>
            <p:spPr>
              <a:xfrm>
                <a:off x="4489474" y="2923809"/>
                <a:ext cx="393700" cy="222249"/>
              </a:xfrm>
              <a:custGeom>
                <a:avLst/>
                <a:gdLst>
                  <a:gd name="connsiteX0" fmla="*/ 0 w 438150"/>
                  <a:gd name="connsiteY0" fmla="*/ 44451 h 266700"/>
                  <a:gd name="connsiteX1" fmla="*/ 44451 w 438150"/>
                  <a:gd name="connsiteY1" fmla="*/ 0 h 266700"/>
                  <a:gd name="connsiteX2" fmla="*/ 393699 w 438150"/>
                  <a:gd name="connsiteY2" fmla="*/ 0 h 266700"/>
                  <a:gd name="connsiteX3" fmla="*/ 438150 w 438150"/>
                  <a:gd name="connsiteY3" fmla="*/ 44451 h 266700"/>
                  <a:gd name="connsiteX4" fmla="*/ 438150 w 438150"/>
                  <a:gd name="connsiteY4" fmla="*/ 222249 h 266700"/>
                  <a:gd name="connsiteX5" fmla="*/ 393699 w 438150"/>
                  <a:gd name="connsiteY5" fmla="*/ 266700 h 266700"/>
                  <a:gd name="connsiteX6" fmla="*/ 44451 w 438150"/>
                  <a:gd name="connsiteY6" fmla="*/ 266700 h 266700"/>
                  <a:gd name="connsiteX7" fmla="*/ 0 w 438150"/>
                  <a:gd name="connsiteY7" fmla="*/ 222249 h 266700"/>
                  <a:gd name="connsiteX8" fmla="*/ 0 w 438150"/>
                  <a:gd name="connsiteY8" fmla="*/ 44451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8" fmla="*/ 135891 w 438150"/>
                  <a:gd name="connsiteY8" fmla="*/ 91440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0" fmla="*/ 393699 w 438150"/>
                  <a:gd name="connsiteY0" fmla="*/ 0 h 266700"/>
                  <a:gd name="connsiteX1" fmla="*/ 438150 w 438150"/>
                  <a:gd name="connsiteY1" fmla="*/ 44451 h 266700"/>
                  <a:gd name="connsiteX2" fmla="*/ 438150 w 438150"/>
                  <a:gd name="connsiteY2" fmla="*/ 222249 h 266700"/>
                  <a:gd name="connsiteX3" fmla="*/ 393699 w 438150"/>
                  <a:gd name="connsiteY3" fmla="*/ 266700 h 266700"/>
                  <a:gd name="connsiteX4" fmla="*/ 44451 w 438150"/>
                  <a:gd name="connsiteY4" fmla="*/ 266700 h 266700"/>
                  <a:gd name="connsiteX5" fmla="*/ 0 w 438150"/>
                  <a:gd name="connsiteY5" fmla="*/ 222249 h 266700"/>
                  <a:gd name="connsiteX6" fmla="*/ 0 w 438150"/>
                  <a:gd name="connsiteY6" fmla="*/ 44451 h 266700"/>
                  <a:gd name="connsiteX0" fmla="*/ 438150 w 438150"/>
                  <a:gd name="connsiteY0" fmla="*/ 0 h 222249"/>
                  <a:gd name="connsiteX1" fmla="*/ 438150 w 438150"/>
                  <a:gd name="connsiteY1" fmla="*/ 177798 h 222249"/>
                  <a:gd name="connsiteX2" fmla="*/ 393699 w 438150"/>
                  <a:gd name="connsiteY2" fmla="*/ 222249 h 222249"/>
                  <a:gd name="connsiteX3" fmla="*/ 44451 w 438150"/>
                  <a:gd name="connsiteY3" fmla="*/ 222249 h 222249"/>
                  <a:gd name="connsiteX4" fmla="*/ 0 w 438150"/>
                  <a:gd name="connsiteY4" fmla="*/ 177798 h 222249"/>
                  <a:gd name="connsiteX5" fmla="*/ 0 w 438150"/>
                  <a:gd name="connsiteY5" fmla="*/ 0 h 222249"/>
                  <a:gd name="connsiteX0" fmla="*/ 438150 w 438150"/>
                  <a:gd name="connsiteY0" fmla="*/ 177798 h 222249"/>
                  <a:gd name="connsiteX1" fmla="*/ 393699 w 438150"/>
                  <a:gd name="connsiteY1" fmla="*/ 222249 h 222249"/>
                  <a:gd name="connsiteX2" fmla="*/ 44451 w 438150"/>
                  <a:gd name="connsiteY2" fmla="*/ 222249 h 222249"/>
                  <a:gd name="connsiteX3" fmla="*/ 0 w 438150"/>
                  <a:gd name="connsiteY3" fmla="*/ 177798 h 222249"/>
                  <a:gd name="connsiteX4" fmla="*/ 0 w 438150"/>
                  <a:gd name="connsiteY4" fmla="*/ 0 h 222249"/>
                  <a:gd name="connsiteX0" fmla="*/ 393699 w 393699"/>
                  <a:gd name="connsiteY0" fmla="*/ 222249 h 222249"/>
                  <a:gd name="connsiteX1" fmla="*/ 44451 w 393699"/>
                  <a:gd name="connsiteY1" fmla="*/ 222249 h 222249"/>
                  <a:gd name="connsiteX2" fmla="*/ 0 w 393699"/>
                  <a:gd name="connsiteY2" fmla="*/ 177798 h 222249"/>
                  <a:gd name="connsiteX3" fmla="*/ 0 w 393699"/>
                  <a:gd name="connsiteY3" fmla="*/ 0 h 2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699" h="222249">
                    <a:moveTo>
                      <a:pt x="393699" y="222249"/>
                    </a:moveTo>
                    <a:lnTo>
                      <a:pt x="44451" y="222249"/>
                    </a:lnTo>
                    <a:cubicBezTo>
                      <a:pt x="19901" y="222249"/>
                      <a:pt x="0" y="202348"/>
                      <a:pt x="0" y="177798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51" name="Rounded Rectangle 250"/>
              <p:cNvSpPr/>
              <p:nvPr/>
            </p:nvSpPr>
            <p:spPr>
              <a:xfrm>
                <a:off x="4875237" y="3007947"/>
                <a:ext cx="438152" cy="266700"/>
              </a:xfrm>
              <a:prstGeom prst="roundRect">
                <a:avLst/>
              </a:prstGeom>
              <a:solidFill>
                <a:schemeClr val="tx2"/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52" name="Rounded Rectangle 4"/>
              <p:cNvSpPr/>
              <p:nvPr/>
            </p:nvSpPr>
            <p:spPr>
              <a:xfrm>
                <a:off x="5099075" y="3273060"/>
                <a:ext cx="393700" cy="222249"/>
              </a:xfrm>
              <a:custGeom>
                <a:avLst/>
                <a:gdLst>
                  <a:gd name="connsiteX0" fmla="*/ 0 w 438150"/>
                  <a:gd name="connsiteY0" fmla="*/ 44451 h 266700"/>
                  <a:gd name="connsiteX1" fmla="*/ 44451 w 438150"/>
                  <a:gd name="connsiteY1" fmla="*/ 0 h 266700"/>
                  <a:gd name="connsiteX2" fmla="*/ 393699 w 438150"/>
                  <a:gd name="connsiteY2" fmla="*/ 0 h 266700"/>
                  <a:gd name="connsiteX3" fmla="*/ 438150 w 438150"/>
                  <a:gd name="connsiteY3" fmla="*/ 44451 h 266700"/>
                  <a:gd name="connsiteX4" fmla="*/ 438150 w 438150"/>
                  <a:gd name="connsiteY4" fmla="*/ 222249 h 266700"/>
                  <a:gd name="connsiteX5" fmla="*/ 393699 w 438150"/>
                  <a:gd name="connsiteY5" fmla="*/ 266700 h 266700"/>
                  <a:gd name="connsiteX6" fmla="*/ 44451 w 438150"/>
                  <a:gd name="connsiteY6" fmla="*/ 266700 h 266700"/>
                  <a:gd name="connsiteX7" fmla="*/ 0 w 438150"/>
                  <a:gd name="connsiteY7" fmla="*/ 222249 h 266700"/>
                  <a:gd name="connsiteX8" fmla="*/ 0 w 438150"/>
                  <a:gd name="connsiteY8" fmla="*/ 44451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8" fmla="*/ 135891 w 438150"/>
                  <a:gd name="connsiteY8" fmla="*/ 91440 h 266700"/>
                  <a:gd name="connsiteX0" fmla="*/ 44451 w 438150"/>
                  <a:gd name="connsiteY0" fmla="*/ 0 h 266700"/>
                  <a:gd name="connsiteX1" fmla="*/ 393699 w 438150"/>
                  <a:gd name="connsiteY1" fmla="*/ 0 h 266700"/>
                  <a:gd name="connsiteX2" fmla="*/ 438150 w 438150"/>
                  <a:gd name="connsiteY2" fmla="*/ 44451 h 266700"/>
                  <a:gd name="connsiteX3" fmla="*/ 438150 w 438150"/>
                  <a:gd name="connsiteY3" fmla="*/ 222249 h 266700"/>
                  <a:gd name="connsiteX4" fmla="*/ 393699 w 438150"/>
                  <a:gd name="connsiteY4" fmla="*/ 266700 h 266700"/>
                  <a:gd name="connsiteX5" fmla="*/ 44451 w 438150"/>
                  <a:gd name="connsiteY5" fmla="*/ 266700 h 266700"/>
                  <a:gd name="connsiteX6" fmla="*/ 0 w 438150"/>
                  <a:gd name="connsiteY6" fmla="*/ 222249 h 266700"/>
                  <a:gd name="connsiteX7" fmla="*/ 0 w 438150"/>
                  <a:gd name="connsiteY7" fmla="*/ 44451 h 266700"/>
                  <a:gd name="connsiteX0" fmla="*/ 393699 w 438150"/>
                  <a:gd name="connsiteY0" fmla="*/ 0 h 266700"/>
                  <a:gd name="connsiteX1" fmla="*/ 438150 w 438150"/>
                  <a:gd name="connsiteY1" fmla="*/ 44451 h 266700"/>
                  <a:gd name="connsiteX2" fmla="*/ 438150 w 438150"/>
                  <a:gd name="connsiteY2" fmla="*/ 222249 h 266700"/>
                  <a:gd name="connsiteX3" fmla="*/ 393699 w 438150"/>
                  <a:gd name="connsiteY3" fmla="*/ 266700 h 266700"/>
                  <a:gd name="connsiteX4" fmla="*/ 44451 w 438150"/>
                  <a:gd name="connsiteY4" fmla="*/ 266700 h 266700"/>
                  <a:gd name="connsiteX5" fmla="*/ 0 w 438150"/>
                  <a:gd name="connsiteY5" fmla="*/ 222249 h 266700"/>
                  <a:gd name="connsiteX6" fmla="*/ 0 w 438150"/>
                  <a:gd name="connsiteY6" fmla="*/ 44451 h 266700"/>
                  <a:gd name="connsiteX0" fmla="*/ 438150 w 438150"/>
                  <a:gd name="connsiteY0" fmla="*/ 0 h 222249"/>
                  <a:gd name="connsiteX1" fmla="*/ 438150 w 438150"/>
                  <a:gd name="connsiteY1" fmla="*/ 177798 h 222249"/>
                  <a:gd name="connsiteX2" fmla="*/ 393699 w 438150"/>
                  <a:gd name="connsiteY2" fmla="*/ 222249 h 222249"/>
                  <a:gd name="connsiteX3" fmla="*/ 44451 w 438150"/>
                  <a:gd name="connsiteY3" fmla="*/ 222249 h 222249"/>
                  <a:gd name="connsiteX4" fmla="*/ 0 w 438150"/>
                  <a:gd name="connsiteY4" fmla="*/ 177798 h 222249"/>
                  <a:gd name="connsiteX5" fmla="*/ 0 w 438150"/>
                  <a:gd name="connsiteY5" fmla="*/ 0 h 222249"/>
                  <a:gd name="connsiteX0" fmla="*/ 438150 w 438150"/>
                  <a:gd name="connsiteY0" fmla="*/ 177798 h 222249"/>
                  <a:gd name="connsiteX1" fmla="*/ 393699 w 438150"/>
                  <a:gd name="connsiteY1" fmla="*/ 222249 h 222249"/>
                  <a:gd name="connsiteX2" fmla="*/ 44451 w 438150"/>
                  <a:gd name="connsiteY2" fmla="*/ 222249 h 222249"/>
                  <a:gd name="connsiteX3" fmla="*/ 0 w 438150"/>
                  <a:gd name="connsiteY3" fmla="*/ 177798 h 222249"/>
                  <a:gd name="connsiteX4" fmla="*/ 0 w 438150"/>
                  <a:gd name="connsiteY4" fmla="*/ 0 h 222249"/>
                  <a:gd name="connsiteX0" fmla="*/ 393699 w 393699"/>
                  <a:gd name="connsiteY0" fmla="*/ 222249 h 222249"/>
                  <a:gd name="connsiteX1" fmla="*/ 44451 w 393699"/>
                  <a:gd name="connsiteY1" fmla="*/ 222249 h 222249"/>
                  <a:gd name="connsiteX2" fmla="*/ 0 w 393699"/>
                  <a:gd name="connsiteY2" fmla="*/ 177798 h 222249"/>
                  <a:gd name="connsiteX3" fmla="*/ 0 w 393699"/>
                  <a:gd name="connsiteY3" fmla="*/ 0 h 2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699" h="222249">
                    <a:moveTo>
                      <a:pt x="393699" y="222249"/>
                    </a:moveTo>
                    <a:lnTo>
                      <a:pt x="44451" y="222249"/>
                    </a:lnTo>
                    <a:cubicBezTo>
                      <a:pt x="19901" y="222249"/>
                      <a:pt x="0" y="202348"/>
                      <a:pt x="0" y="177798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253" name="Rounded Rectangle 252"/>
              <p:cNvSpPr/>
              <p:nvPr/>
            </p:nvSpPr>
            <p:spPr>
              <a:xfrm>
                <a:off x="5484837" y="3357196"/>
                <a:ext cx="438152" cy="266700"/>
              </a:xfrm>
              <a:prstGeom prst="roundRect">
                <a:avLst/>
              </a:prstGeom>
              <a:solidFill>
                <a:schemeClr val="tx2"/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2302787" y="1110379"/>
            <a:ext cx="822960" cy="822960"/>
            <a:chOff x="1818238" y="1945159"/>
            <a:chExt cx="822960" cy="822960"/>
          </a:xfrm>
        </p:grpSpPr>
        <p:sp>
          <p:nvSpPr>
            <p:cNvPr id="255" name="Oval 254"/>
            <p:cNvSpPr/>
            <p:nvPr/>
          </p:nvSpPr>
          <p:spPr>
            <a:xfrm>
              <a:off x="1818238" y="1945159"/>
              <a:ext cx="822960" cy="82296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>
                  <a:alpha val="20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E1261C"/>
                </a:solidFill>
                <a:latin typeface="Honeywell Sans" panose="02010503040101060203" pitchFamily="50" charset="0"/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1945407" y="2133364"/>
              <a:ext cx="565979" cy="494771"/>
              <a:chOff x="7478755" y="1495255"/>
              <a:chExt cx="2468784" cy="2055948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7478755" y="1495255"/>
                <a:ext cx="2468784" cy="2055948"/>
                <a:chOff x="6485100" y="2524124"/>
                <a:chExt cx="3429000" cy="2855595"/>
              </a:xfrm>
            </p:grpSpPr>
            <p:sp>
              <p:nvSpPr>
                <p:cNvPr id="263" name="Freeform 262"/>
                <p:cNvSpPr/>
                <p:nvPr/>
              </p:nvSpPr>
              <p:spPr bwMode="auto">
                <a:xfrm>
                  <a:off x="6810375" y="3425084"/>
                  <a:ext cx="695326" cy="342054"/>
                </a:xfrm>
                <a:custGeom>
                  <a:avLst/>
                  <a:gdLst>
                    <a:gd name="connsiteX0" fmla="*/ 0 w 695325"/>
                    <a:gd name="connsiteY0" fmla="*/ 357188 h 357188"/>
                    <a:gd name="connsiteX1" fmla="*/ 376238 w 695325"/>
                    <a:gd name="connsiteY1" fmla="*/ 0 h 357188"/>
                    <a:gd name="connsiteX2" fmla="*/ 695325 w 695325"/>
                    <a:gd name="connsiteY2" fmla="*/ 195263 h 357188"/>
                    <a:gd name="connsiteX0" fmla="*/ 0 w 695325"/>
                    <a:gd name="connsiteY0" fmla="*/ 357188 h 357188"/>
                    <a:gd name="connsiteX1" fmla="*/ 376238 w 695325"/>
                    <a:gd name="connsiteY1" fmla="*/ 0 h 357188"/>
                    <a:gd name="connsiteX2" fmla="*/ 485191 w 695325"/>
                    <a:gd name="connsiteY2" fmla="*/ 21354 h 357188"/>
                    <a:gd name="connsiteX3" fmla="*/ 695325 w 695325"/>
                    <a:gd name="connsiteY3" fmla="*/ 195263 h 357188"/>
                    <a:gd name="connsiteX0" fmla="*/ 0 w 695325"/>
                    <a:gd name="connsiteY0" fmla="*/ 342054 h 342054"/>
                    <a:gd name="connsiteX1" fmla="*/ 358598 w 695325"/>
                    <a:gd name="connsiteY1" fmla="*/ 6915 h 342054"/>
                    <a:gd name="connsiteX2" fmla="*/ 485191 w 695325"/>
                    <a:gd name="connsiteY2" fmla="*/ 6220 h 342054"/>
                    <a:gd name="connsiteX3" fmla="*/ 695325 w 695325"/>
                    <a:gd name="connsiteY3" fmla="*/ 180129 h 34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5325" h="342054">
                      <a:moveTo>
                        <a:pt x="0" y="342054"/>
                      </a:moveTo>
                      <a:lnTo>
                        <a:pt x="358598" y="6915"/>
                      </a:lnTo>
                      <a:cubicBezTo>
                        <a:pt x="387566" y="28733"/>
                        <a:pt x="456223" y="-15598"/>
                        <a:pt x="485191" y="6220"/>
                      </a:cubicBezTo>
                      <a:lnTo>
                        <a:pt x="695325" y="180129"/>
                      </a:lnTo>
                    </a:path>
                  </a:pathLst>
                </a:cu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sz="5400" b="1" kern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4" name="Freeform 263"/>
                <p:cNvSpPr/>
                <p:nvPr/>
              </p:nvSpPr>
              <p:spPr bwMode="auto">
                <a:xfrm>
                  <a:off x="7892347" y="3119438"/>
                  <a:ext cx="1461203" cy="509586"/>
                </a:xfrm>
                <a:custGeom>
                  <a:avLst/>
                  <a:gdLst>
                    <a:gd name="connsiteX0" fmla="*/ 0 w 1509712"/>
                    <a:gd name="connsiteY0" fmla="*/ 366712 h 509587"/>
                    <a:gd name="connsiteX1" fmla="*/ 138112 w 1509712"/>
                    <a:gd name="connsiteY1" fmla="*/ 185737 h 509587"/>
                    <a:gd name="connsiteX2" fmla="*/ 219075 w 1509712"/>
                    <a:gd name="connsiteY2" fmla="*/ 180975 h 509587"/>
                    <a:gd name="connsiteX3" fmla="*/ 490537 w 1509712"/>
                    <a:gd name="connsiteY3" fmla="*/ 500062 h 509587"/>
                    <a:gd name="connsiteX4" fmla="*/ 619125 w 1509712"/>
                    <a:gd name="connsiteY4" fmla="*/ 509587 h 509587"/>
                    <a:gd name="connsiteX5" fmla="*/ 776287 w 1509712"/>
                    <a:gd name="connsiteY5" fmla="*/ 257175 h 509587"/>
                    <a:gd name="connsiteX6" fmla="*/ 900112 w 1509712"/>
                    <a:gd name="connsiteY6" fmla="*/ 214312 h 509587"/>
                    <a:gd name="connsiteX7" fmla="*/ 1181100 w 1509712"/>
                    <a:gd name="connsiteY7" fmla="*/ 347662 h 509587"/>
                    <a:gd name="connsiteX8" fmla="*/ 1257300 w 1509712"/>
                    <a:gd name="connsiteY8" fmla="*/ 300037 h 509587"/>
                    <a:gd name="connsiteX9" fmla="*/ 1309687 w 1509712"/>
                    <a:gd name="connsiteY9" fmla="*/ 304800 h 509587"/>
                    <a:gd name="connsiteX10" fmla="*/ 1509712 w 1509712"/>
                    <a:gd name="connsiteY10" fmla="*/ 0 h 509587"/>
                    <a:gd name="connsiteX0" fmla="*/ 0 w 1461203"/>
                    <a:gd name="connsiteY0" fmla="*/ 375532 h 509587"/>
                    <a:gd name="connsiteX1" fmla="*/ 89603 w 1461203"/>
                    <a:gd name="connsiteY1" fmla="*/ 185737 h 509587"/>
                    <a:gd name="connsiteX2" fmla="*/ 170566 w 1461203"/>
                    <a:gd name="connsiteY2" fmla="*/ 180975 h 509587"/>
                    <a:gd name="connsiteX3" fmla="*/ 442028 w 1461203"/>
                    <a:gd name="connsiteY3" fmla="*/ 500062 h 509587"/>
                    <a:gd name="connsiteX4" fmla="*/ 570616 w 1461203"/>
                    <a:gd name="connsiteY4" fmla="*/ 509587 h 509587"/>
                    <a:gd name="connsiteX5" fmla="*/ 727778 w 1461203"/>
                    <a:gd name="connsiteY5" fmla="*/ 257175 h 509587"/>
                    <a:gd name="connsiteX6" fmla="*/ 851603 w 1461203"/>
                    <a:gd name="connsiteY6" fmla="*/ 214312 h 509587"/>
                    <a:gd name="connsiteX7" fmla="*/ 1132591 w 1461203"/>
                    <a:gd name="connsiteY7" fmla="*/ 347662 h 509587"/>
                    <a:gd name="connsiteX8" fmla="*/ 1208791 w 1461203"/>
                    <a:gd name="connsiteY8" fmla="*/ 300037 h 509587"/>
                    <a:gd name="connsiteX9" fmla="*/ 1261178 w 1461203"/>
                    <a:gd name="connsiteY9" fmla="*/ 304800 h 509587"/>
                    <a:gd name="connsiteX10" fmla="*/ 1461203 w 1461203"/>
                    <a:gd name="connsiteY10" fmla="*/ 0 h 50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61203" h="509587">
                      <a:moveTo>
                        <a:pt x="0" y="375532"/>
                      </a:moveTo>
                      <a:lnTo>
                        <a:pt x="89603" y="185737"/>
                      </a:lnTo>
                      <a:lnTo>
                        <a:pt x="170566" y="180975"/>
                      </a:lnTo>
                      <a:lnTo>
                        <a:pt x="442028" y="500062"/>
                      </a:lnTo>
                      <a:lnTo>
                        <a:pt x="570616" y="509587"/>
                      </a:lnTo>
                      <a:lnTo>
                        <a:pt x="727778" y="257175"/>
                      </a:lnTo>
                      <a:lnTo>
                        <a:pt x="851603" y="214312"/>
                      </a:lnTo>
                      <a:lnTo>
                        <a:pt x="1132591" y="347662"/>
                      </a:lnTo>
                      <a:lnTo>
                        <a:pt x="1208791" y="300037"/>
                      </a:lnTo>
                      <a:lnTo>
                        <a:pt x="1261178" y="304800"/>
                      </a:lnTo>
                      <a:lnTo>
                        <a:pt x="1461203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sz="5400" b="1" kern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7486653" y="3513135"/>
                  <a:ext cx="470430" cy="273052"/>
                </a:xfrm>
                <a:custGeom>
                  <a:avLst/>
                  <a:gdLst>
                    <a:gd name="connsiteX0" fmla="*/ 0 w 457200"/>
                    <a:gd name="connsiteY0" fmla="*/ 104775 h 233363"/>
                    <a:gd name="connsiteX1" fmla="*/ 166688 w 457200"/>
                    <a:gd name="connsiteY1" fmla="*/ 233363 h 233363"/>
                    <a:gd name="connsiteX2" fmla="*/ 280988 w 457200"/>
                    <a:gd name="connsiteY2" fmla="*/ 157163 h 233363"/>
                    <a:gd name="connsiteX3" fmla="*/ 390525 w 457200"/>
                    <a:gd name="connsiteY3" fmla="*/ 190500 h 233363"/>
                    <a:gd name="connsiteX4" fmla="*/ 457200 w 457200"/>
                    <a:gd name="connsiteY4" fmla="*/ 0 h 233363"/>
                    <a:gd name="connsiteX0" fmla="*/ 0 w 470430"/>
                    <a:gd name="connsiteY0" fmla="*/ 144464 h 273052"/>
                    <a:gd name="connsiteX1" fmla="*/ 166688 w 470430"/>
                    <a:gd name="connsiteY1" fmla="*/ 273052 h 273052"/>
                    <a:gd name="connsiteX2" fmla="*/ 280988 w 470430"/>
                    <a:gd name="connsiteY2" fmla="*/ 196852 h 273052"/>
                    <a:gd name="connsiteX3" fmla="*/ 390525 w 470430"/>
                    <a:gd name="connsiteY3" fmla="*/ 230189 h 273052"/>
                    <a:gd name="connsiteX4" fmla="*/ 470430 w 470430"/>
                    <a:gd name="connsiteY4" fmla="*/ 0 h 27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430" h="273052">
                      <a:moveTo>
                        <a:pt x="0" y="144464"/>
                      </a:moveTo>
                      <a:lnTo>
                        <a:pt x="166688" y="273052"/>
                      </a:lnTo>
                      <a:lnTo>
                        <a:pt x="280988" y="196852"/>
                      </a:lnTo>
                      <a:lnTo>
                        <a:pt x="390525" y="230189"/>
                      </a:lnTo>
                      <a:lnTo>
                        <a:pt x="47043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sz="5400" b="1" kern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6" name="Rounded Rectangle 265"/>
                <p:cNvSpPr/>
                <p:nvPr/>
              </p:nvSpPr>
              <p:spPr bwMode="auto">
                <a:xfrm rot="2710798">
                  <a:off x="7959313" y="4333509"/>
                  <a:ext cx="713353" cy="1524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7" name="Frame 266"/>
                <p:cNvSpPr/>
                <p:nvPr/>
              </p:nvSpPr>
              <p:spPr bwMode="auto">
                <a:xfrm>
                  <a:off x="6485100" y="2524124"/>
                  <a:ext cx="3429000" cy="2200280"/>
                </a:xfrm>
                <a:prstGeom prst="frame">
                  <a:avLst>
                    <a:gd name="adj1" fmla="val 6452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8" name="Trapezoid 267"/>
                <p:cNvSpPr/>
                <p:nvPr/>
              </p:nvSpPr>
              <p:spPr bwMode="auto">
                <a:xfrm>
                  <a:off x="7791452" y="4695830"/>
                  <a:ext cx="771523" cy="638177"/>
                </a:xfrm>
                <a:prstGeom prst="trapezoid">
                  <a:avLst>
                    <a:gd name="adj" fmla="val 8582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7620000" y="5334000"/>
                  <a:ext cx="1143000" cy="4571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0" name="Donut 269"/>
                <p:cNvSpPr/>
                <p:nvPr/>
              </p:nvSpPr>
              <p:spPr bwMode="auto">
                <a:xfrm>
                  <a:off x="6672262" y="3724276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1" name="Donut 270"/>
                <p:cNvSpPr/>
                <p:nvPr/>
              </p:nvSpPr>
              <p:spPr bwMode="auto">
                <a:xfrm>
                  <a:off x="7105650" y="3252788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2" name="Donut 271"/>
                <p:cNvSpPr/>
                <p:nvPr/>
              </p:nvSpPr>
              <p:spPr bwMode="auto">
                <a:xfrm>
                  <a:off x="7600949" y="3652837"/>
                  <a:ext cx="371476" cy="371476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3" name="Donut 272"/>
                <p:cNvSpPr/>
                <p:nvPr/>
              </p:nvSpPr>
              <p:spPr bwMode="auto">
                <a:xfrm>
                  <a:off x="7886700" y="3133726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4" name="Donut 273"/>
                <p:cNvSpPr/>
                <p:nvPr/>
              </p:nvSpPr>
              <p:spPr bwMode="auto">
                <a:xfrm>
                  <a:off x="8272463" y="3571876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5" name="Donut 274"/>
                <p:cNvSpPr/>
                <p:nvPr/>
              </p:nvSpPr>
              <p:spPr bwMode="auto">
                <a:xfrm>
                  <a:off x="8553450" y="3205164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6" name="Donut 275"/>
                <p:cNvSpPr/>
                <p:nvPr/>
              </p:nvSpPr>
              <p:spPr bwMode="auto">
                <a:xfrm>
                  <a:off x="8982075" y="3376614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7" name="Donut 276"/>
                <p:cNvSpPr/>
                <p:nvPr/>
              </p:nvSpPr>
              <p:spPr bwMode="auto">
                <a:xfrm>
                  <a:off x="9267825" y="2938464"/>
                  <a:ext cx="228600" cy="228600"/>
                </a:xfrm>
                <a:prstGeom prst="donut">
                  <a:avLst>
                    <a:gd name="adj" fmla="val 3320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278" name="Donut 277"/>
                <p:cNvSpPr/>
                <p:nvPr/>
              </p:nvSpPr>
              <p:spPr bwMode="auto">
                <a:xfrm>
                  <a:off x="7394733" y="3481388"/>
                  <a:ext cx="800098" cy="800098"/>
                </a:xfrm>
                <a:prstGeom prst="donut">
                  <a:avLst>
                    <a:gd name="adj" fmla="val 2236"/>
                  </a:avLst>
                </a:pr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58" name="Rectangle 257"/>
              <p:cNvSpPr/>
              <p:nvPr/>
            </p:nvSpPr>
            <p:spPr>
              <a:xfrm>
                <a:off x="7613507" y="1640399"/>
                <a:ext cx="164586" cy="153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Honeywell Sans" panose="02010503040101060203" pitchFamily="50" charset="0"/>
                </a:endParaRPr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>
                <a:off x="7822556" y="1654686"/>
                <a:ext cx="639762" cy="0"/>
              </a:xfrm>
              <a:prstGeom prst="line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822556" y="1688023"/>
                <a:ext cx="576262" cy="0"/>
              </a:xfrm>
              <a:prstGeom prst="line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7822556" y="1730886"/>
                <a:ext cx="528637" cy="0"/>
              </a:xfrm>
              <a:prstGeom prst="line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822556" y="1773748"/>
                <a:ext cx="465137" cy="0"/>
              </a:xfrm>
              <a:prstGeom prst="line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9" name="Group 278"/>
          <p:cNvGrpSpPr/>
          <p:nvPr/>
        </p:nvGrpSpPr>
        <p:grpSpPr>
          <a:xfrm>
            <a:off x="1378595" y="4041412"/>
            <a:ext cx="822959" cy="830952"/>
            <a:chOff x="1539303" y="4415854"/>
            <a:chExt cx="822959" cy="830952"/>
          </a:xfrm>
        </p:grpSpPr>
        <p:sp>
          <p:nvSpPr>
            <p:cNvPr id="280" name="Oval 279"/>
            <p:cNvSpPr/>
            <p:nvPr/>
          </p:nvSpPr>
          <p:spPr>
            <a:xfrm>
              <a:off x="1539303" y="4423846"/>
              <a:ext cx="822959" cy="82296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>
                  <a:alpha val="20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E1261C"/>
                </a:solidFill>
                <a:latin typeface="Honeywell Sans" panose="02010503040101060203" pitchFamily="50" charset="0"/>
              </a:endParaRPr>
            </a:p>
          </p:txBody>
        </p:sp>
        <p:sp>
          <p:nvSpPr>
            <p:cNvPr id="281" name="Pie 280"/>
            <p:cNvSpPr/>
            <p:nvPr/>
          </p:nvSpPr>
          <p:spPr bwMode="auto">
            <a:xfrm>
              <a:off x="1702167" y="4603093"/>
              <a:ext cx="469828" cy="469828"/>
            </a:xfrm>
            <a:prstGeom prst="pi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non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0000"/>
                </a:lnSpc>
                <a:defRPr/>
              </a:pPr>
              <a:endParaRPr lang="en-US" b="1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1848577" y="4826393"/>
              <a:ext cx="238040" cy="217030"/>
              <a:chOff x="3895889" y="4924002"/>
              <a:chExt cx="144476" cy="176792"/>
            </a:xfrm>
          </p:grpSpPr>
          <p:sp>
            <p:nvSpPr>
              <p:cNvPr id="306" name="Rectangle 305"/>
              <p:cNvSpPr/>
              <p:nvPr/>
            </p:nvSpPr>
            <p:spPr bwMode="auto">
              <a:xfrm>
                <a:off x="3895889" y="4949559"/>
                <a:ext cx="4128" cy="1473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 rot="5400000">
                <a:off x="3968025" y="4953049"/>
                <a:ext cx="4334" cy="14034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971567" y="4993613"/>
                <a:ext cx="17888" cy="223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3997022" y="4979169"/>
                <a:ext cx="17888" cy="368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4022477" y="4945226"/>
                <a:ext cx="17888" cy="707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 flipH="1" flipV="1">
                <a:off x="3958496" y="5030019"/>
                <a:ext cx="17888" cy="223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 flipH="1" flipV="1">
                <a:off x="3933041" y="5030019"/>
                <a:ext cx="17888" cy="368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 flipH="1" flipV="1">
                <a:off x="3907585" y="5030019"/>
                <a:ext cx="17888" cy="707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 rot="5400000">
                <a:off x="3906285" y="5002034"/>
                <a:ext cx="2600" cy="6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 rot="5400000">
                <a:off x="3906285" y="4986463"/>
                <a:ext cx="2600" cy="6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 rot="5400000">
                <a:off x="3906285" y="4951375"/>
                <a:ext cx="2600" cy="6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 rot="5400000">
                <a:off x="3906285" y="4921862"/>
                <a:ext cx="2600" cy="6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1786146" y="4679215"/>
              <a:ext cx="117891" cy="130459"/>
              <a:chOff x="3750038" y="4767595"/>
              <a:chExt cx="134845" cy="149220"/>
            </a:xfrm>
          </p:grpSpPr>
          <p:sp>
            <p:nvSpPr>
              <p:cNvPr id="303" name="Donut 302"/>
              <p:cNvSpPr/>
              <p:nvPr/>
            </p:nvSpPr>
            <p:spPr bwMode="auto">
              <a:xfrm>
                <a:off x="3832596" y="4838124"/>
                <a:ext cx="52287" cy="54886"/>
              </a:xfrm>
              <a:prstGeom prst="donu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04" name="Donut 303"/>
              <p:cNvSpPr/>
              <p:nvPr/>
            </p:nvSpPr>
            <p:spPr bwMode="auto">
              <a:xfrm>
                <a:off x="3750038" y="4781794"/>
                <a:ext cx="52287" cy="54886"/>
              </a:xfrm>
              <a:prstGeom prst="donu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05" name="Rounded Rectangle 304"/>
              <p:cNvSpPr/>
              <p:nvPr/>
            </p:nvSpPr>
            <p:spPr bwMode="auto">
              <a:xfrm rot="18000000">
                <a:off x="3739174" y="4828445"/>
                <a:ext cx="149220" cy="2751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1969306" y="4691790"/>
              <a:ext cx="208135" cy="89934"/>
              <a:chOff x="3927225" y="4788276"/>
              <a:chExt cx="208135" cy="89934"/>
            </a:xfrm>
          </p:grpSpPr>
          <p:sp>
            <p:nvSpPr>
              <p:cNvPr id="288" name="Rounded Rectangle 287"/>
              <p:cNvSpPr/>
              <p:nvPr/>
            </p:nvSpPr>
            <p:spPr bwMode="auto">
              <a:xfrm>
                <a:off x="3936249" y="4788276"/>
                <a:ext cx="37151" cy="904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 bwMode="auto">
              <a:xfrm>
                <a:off x="3936249" y="4827997"/>
                <a:ext cx="37151" cy="904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 bwMode="auto">
              <a:xfrm>
                <a:off x="3936249" y="4869161"/>
                <a:ext cx="37151" cy="904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1" name="Rounded Rectangle 290"/>
              <p:cNvSpPr/>
              <p:nvPr/>
            </p:nvSpPr>
            <p:spPr bwMode="auto">
              <a:xfrm>
                <a:off x="3998856" y="4827997"/>
                <a:ext cx="37151" cy="904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2" name="Rounded Rectangle 291"/>
              <p:cNvSpPr/>
              <p:nvPr/>
            </p:nvSpPr>
            <p:spPr bwMode="auto">
              <a:xfrm>
                <a:off x="4088980" y="4788276"/>
                <a:ext cx="37151" cy="9049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3" name="Rounded Rectangle 292"/>
              <p:cNvSpPr/>
              <p:nvPr/>
            </p:nvSpPr>
            <p:spPr bwMode="auto">
              <a:xfrm rot="5400000">
                <a:off x="3958819" y="4808741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4" name="Rounded Rectangle 293"/>
              <p:cNvSpPr/>
              <p:nvPr/>
            </p:nvSpPr>
            <p:spPr bwMode="auto">
              <a:xfrm rot="5400000">
                <a:off x="3912036" y="4847739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5" name="Rounded Rectangle 294"/>
              <p:cNvSpPr/>
              <p:nvPr/>
            </p:nvSpPr>
            <p:spPr bwMode="auto">
              <a:xfrm rot="5400000">
                <a:off x="3974643" y="4808741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6" name="Rounded Rectangle 295"/>
              <p:cNvSpPr/>
              <p:nvPr/>
            </p:nvSpPr>
            <p:spPr bwMode="auto">
              <a:xfrm rot="5400000">
                <a:off x="4022113" y="4808741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7" name="Rounded Rectangle 296"/>
              <p:cNvSpPr/>
              <p:nvPr/>
            </p:nvSpPr>
            <p:spPr bwMode="auto">
              <a:xfrm rot="5400000">
                <a:off x="4022113" y="4846295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8" name="Rounded Rectangle 297"/>
              <p:cNvSpPr/>
              <p:nvPr/>
            </p:nvSpPr>
            <p:spPr bwMode="auto">
              <a:xfrm rot="5400000">
                <a:off x="4111551" y="4808741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 bwMode="auto">
              <a:xfrm rot="5400000">
                <a:off x="4111551" y="4846295"/>
                <a:ext cx="38998" cy="862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 rot="1190109">
                <a:off x="4065327" y="4794906"/>
                <a:ext cx="8620" cy="76552"/>
                <a:chOff x="5335683" y="2280707"/>
                <a:chExt cx="95477" cy="807721"/>
              </a:xfrm>
              <a:solidFill>
                <a:schemeClr val="tx2"/>
              </a:solidFill>
            </p:grpSpPr>
            <p:sp>
              <p:nvSpPr>
                <p:cNvPr id="301" name="Rounded Rectangle 300"/>
                <p:cNvSpPr/>
                <p:nvPr/>
              </p:nvSpPr>
              <p:spPr bwMode="auto">
                <a:xfrm rot="5400000">
                  <a:off x="5177682" y="2438708"/>
                  <a:ext cx="411480" cy="9547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02" name="Rounded Rectangle 301"/>
                <p:cNvSpPr/>
                <p:nvPr/>
              </p:nvSpPr>
              <p:spPr bwMode="auto">
                <a:xfrm rot="5400000">
                  <a:off x="5177682" y="2834949"/>
                  <a:ext cx="411480" cy="9547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/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85" name="Circular Arrow 284"/>
            <p:cNvSpPr/>
            <p:nvPr/>
          </p:nvSpPr>
          <p:spPr>
            <a:xfrm rot="6783528">
              <a:off x="1535571" y="4437610"/>
              <a:ext cx="778408" cy="741537"/>
            </a:xfrm>
            <a:prstGeom prst="circularArrow">
              <a:avLst>
                <a:gd name="adj1" fmla="val 8362"/>
                <a:gd name="adj2" fmla="val 589"/>
                <a:gd name="adj3" fmla="val 16913361"/>
                <a:gd name="adj4" fmla="val 16125715"/>
                <a:gd name="adj5" fmla="val 4181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Honeywell Sans" panose="02010503040101060203" pitchFamily="50" charset="0"/>
              </a:endParaRPr>
            </a:p>
          </p:txBody>
        </p:sp>
        <p:sp>
          <p:nvSpPr>
            <p:cNvPr id="286" name="Circular Arrow 285"/>
            <p:cNvSpPr/>
            <p:nvPr/>
          </p:nvSpPr>
          <p:spPr>
            <a:xfrm rot="1800000">
              <a:off x="1563487" y="4461221"/>
              <a:ext cx="759283" cy="750812"/>
            </a:xfrm>
            <a:prstGeom prst="circularArrow">
              <a:avLst>
                <a:gd name="adj1" fmla="val 8173"/>
                <a:gd name="adj2" fmla="val 826436"/>
                <a:gd name="adj3" fmla="val 16952934"/>
                <a:gd name="adj4" fmla="val 999999"/>
                <a:gd name="adj5" fmla="val 8955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Honeywell Sans" panose="02010503040101060203" pitchFamily="50" charset="0"/>
              </a:endParaRPr>
            </a:p>
          </p:txBody>
        </p:sp>
        <p:sp>
          <p:nvSpPr>
            <p:cNvPr id="287" name="Circular Arrow 286"/>
            <p:cNvSpPr/>
            <p:nvPr/>
          </p:nvSpPr>
          <p:spPr>
            <a:xfrm rot="7931990">
              <a:off x="1535320" y="4434289"/>
              <a:ext cx="778408" cy="741537"/>
            </a:xfrm>
            <a:prstGeom prst="circularArrow">
              <a:avLst>
                <a:gd name="adj1" fmla="val 17910"/>
                <a:gd name="adj2" fmla="val 589"/>
                <a:gd name="adj3" fmla="val 16608121"/>
                <a:gd name="adj4" fmla="val 15662810"/>
                <a:gd name="adj5" fmla="val 4181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Honeywell Sans" panose="02010503040101060203" pitchFamily="50" charset="0"/>
              </a:endParaRPr>
            </a:p>
          </p:txBody>
        </p:sp>
      </p:grpSp>
      <p:sp>
        <p:nvSpPr>
          <p:cNvPr id="318" name="Freeform: Shape 706"/>
          <p:cNvSpPr/>
          <p:nvPr/>
        </p:nvSpPr>
        <p:spPr>
          <a:xfrm rot="7509645">
            <a:off x="8188445" y="1539909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9" name="Freeform: Shape 706"/>
          <p:cNvSpPr/>
          <p:nvPr/>
        </p:nvSpPr>
        <p:spPr>
          <a:xfrm rot="6725207">
            <a:off x="9554814" y="1508890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0" name="Group 319"/>
          <p:cNvGrpSpPr/>
          <p:nvPr/>
        </p:nvGrpSpPr>
        <p:grpSpPr>
          <a:xfrm>
            <a:off x="4847537" y="475258"/>
            <a:ext cx="822960" cy="822960"/>
            <a:chOff x="2924845" y="635158"/>
            <a:chExt cx="922952" cy="879234"/>
          </a:xfrm>
        </p:grpSpPr>
        <p:sp>
          <p:nvSpPr>
            <p:cNvPr id="321" name="Oval 320"/>
            <p:cNvSpPr/>
            <p:nvPr/>
          </p:nvSpPr>
          <p:spPr>
            <a:xfrm>
              <a:off x="2924845" y="635158"/>
              <a:ext cx="922952" cy="879234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>
                  <a:alpha val="20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E1261C"/>
                </a:solidFill>
                <a:latin typeface="Honeywell Sans" panose="02010503040101060203" pitchFamily="50" charset="0"/>
              </a:endParaRPr>
            </a:p>
          </p:txBody>
        </p:sp>
        <p:grpSp>
          <p:nvGrpSpPr>
            <p:cNvPr id="322" name="Group 111"/>
            <p:cNvGrpSpPr/>
            <p:nvPr/>
          </p:nvGrpSpPr>
          <p:grpSpPr>
            <a:xfrm>
              <a:off x="3115779" y="852161"/>
              <a:ext cx="611099" cy="553134"/>
              <a:chOff x="7597290" y="5221630"/>
              <a:chExt cx="769945" cy="69691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3" name="Freeform 101"/>
              <p:cNvSpPr>
                <a:spLocks noEditPoints="1"/>
              </p:cNvSpPr>
              <p:nvPr/>
            </p:nvSpPr>
            <p:spPr bwMode="auto">
              <a:xfrm>
                <a:off x="7859234" y="5267668"/>
                <a:ext cx="508001" cy="358775"/>
              </a:xfrm>
              <a:custGeom>
                <a:avLst/>
                <a:gdLst/>
                <a:ahLst/>
                <a:cxnLst>
                  <a:cxn ang="0">
                    <a:pos x="239" y="24"/>
                  </a:cxn>
                  <a:cxn ang="0">
                    <a:pos x="239" y="170"/>
                  </a:cxn>
                  <a:cxn ang="0">
                    <a:pos x="239" y="174"/>
                  </a:cxn>
                  <a:cxn ang="0">
                    <a:pos x="235" y="174"/>
                  </a:cxn>
                  <a:cxn ang="0">
                    <a:pos x="10" y="174"/>
                  </a:cxn>
                  <a:cxn ang="0">
                    <a:pos x="6" y="174"/>
                  </a:cxn>
                  <a:cxn ang="0">
                    <a:pos x="6" y="170"/>
                  </a:cxn>
                  <a:cxn ang="0">
                    <a:pos x="6" y="116"/>
                  </a:cxn>
                  <a:cxn ang="0">
                    <a:pos x="8" y="118"/>
                  </a:cxn>
                  <a:cxn ang="0">
                    <a:pos x="15" y="121"/>
                  </a:cxn>
                  <a:cxn ang="0">
                    <a:pos x="15" y="165"/>
                  </a:cxn>
                  <a:cxn ang="0">
                    <a:pos x="230" y="165"/>
                  </a:cxn>
                  <a:cxn ang="0">
                    <a:pos x="230" y="24"/>
                  </a:cxn>
                  <a:cxn ang="0">
                    <a:pos x="239" y="24"/>
                  </a:cxn>
                  <a:cxn ang="0">
                    <a:pos x="50" y="130"/>
                  </a:cxn>
                  <a:cxn ang="0">
                    <a:pos x="90" y="110"/>
                  </a:cxn>
                  <a:cxn ang="0">
                    <a:pos x="118" y="115"/>
                  </a:cxn>
                  <a:cxn ang="0">
                    <a:pos x="150" y="61"/>
                  </a:cxn>
                  <a:cxn ang="0">
                    <a:pos x="183" y="78"/>
                  </a:cxn>
                  <a:cxn ang="0">
                    <a:pos x="209" y="64"/>
                  </a:cxn>
                  <a:cxn ang="0">
                    <a:pos x="214" y="75"/>
                  </a:cxn>
                  <a:cxn ang="0">
                    <a:pos x="183" y="92"/>
                  </a:cxn>
                  <a:cxn ang="0">
                    <a:pos x="154" y="77"/>
                  </a:cxn>
                  <a:cxn ang="0">
                    <a:pos x="124" y="128"/>
                  </a:cxn>
                  <a:cxn ang="0">
                    <a:pos x="92" y="122"/>
                  </a:cxn>
                  <a:cxn ang="0">
                    <a:pos x="55" y="141"/>
                  </a:cxn>
                  <a:cxn ang="0">
                    <a:pos x="50" y="130"/>
                  </a:cxn>
                  <a:cxn ang="0">
                    <a:pos x="0" y="0"/>
                  </a:cxn>
                  <a:cxn ang="0">
                    <a:pos x="246" y="0"/>
                  </a:cxn>
                  <a:cxn ang="0">
                    <a:pos x="246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6" y="63"/>
                  </a:cxn>
                  <a:cxn ang="0">
                    <a:pos x="6" y="24"/>
                  </a:cxn>
                  <a:cxn ang="0">
                    <a:pos x="15" y="24"/>
                  </a:cxn>
                  <a:cxn ang="0">
                    <a:pos x="15" y="70"/>
                  </a:cxn>
                  <a:cxn ang="0">
                    <a:pos x="6" y="63"/>
                  </a:cxn>
                </a:cxnLst>
                <a:rect l="0" t="0" r="r" b="b"/>
                <a:pathLst>
                  <a:path w="246" h="174">
                    <a:moveTo>
                      <a:pt x="239" y="24"/>
                    </a:move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4"/>
                      <a:pt x="239" y="174"/>
                      <a:pt x="239" y="174"/>
                    </a:cubicBezTo>
                    <a:cubicBezTo>
                      <a:pt x="235" y="174"/>
                      <a:pt x="235" y="174"/>
                      <a:pt x="235" y="174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10" y="120"/>
                      <a:pt x="12" y="121"/>
                      <a:pt x="15" y="121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30" y="165"/>
                      <a:pt x="230" y="165"/>
                      <a:pt x="230" y="165"/>
                    </a:cubicBezTo>
                    <a:cubicBezTo>
                      <a:pt x="230" y="24"/>
                      <a:pt x="230" y="24"/>
                      <a:pt x="230" y="24"/>
                    </a:cubicBezTo>
                    <a:cubicBezTo>
                      <a:pt x="239" y="24"/>
                      <a:pt x="239" y="24"/>
                      <a:pt x="239" y="24"/>
                    </a:cubicBezTo>
                    <a:close/>
                    <a:moveTo>
                      <a:pt x="50" y="130"/>
                    </a:moveTo>
                    <a:cubicBezTo>
                      <a:pt x="90" y="110"/>
                      <a:pt x="90" y="110"/>
                      <a:pt x="90" y="110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209" y="64"/>
                      <a:pt x="209" y="64"/>
                      <a:pt x="209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183" y="92"/>
                      <a:pt x="183" y="92"/>
                      <a:pt x="183" y="92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50" y="130"/>
                      <a:pt x="50" y="130"/>
                      <a:pt x="50" y="130"/>
                    </a:cubicBezTo>
                    <a:close/>
                    <a:moveTo>
                      <a:pt x="0" y="0"/>
                    </a:move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6" y="63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6" y="63"/>
                      <a:pt x="6" y="63"/>
                      <a:pt x="6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24" name="Freeform 102"/>
              <p:cNvSpPr>
                <a:spLocks noEditPoints="1"/>
              </p:cNvSpPr>
              <p:nvPr/>
            </p:nvSpPr>
            <p:spPr bwMode="auto">
              <a:xfrm>
                <a:off x="7597290" y="5221630"/>
                <a:ext cx="434975" cy="696912"/>
              </a:xfrm>
              <a:custGeom>
                <a:avLst/>
                <a:gdLst/>
                <a:ahLst/>
                <a:cxnLst>
                  <a:cxn ang="0">
                    <a:pos x="96" y="29"/>
                  </a:cxn>
                  <a:cxn ang="0">
                    <a:pos x="69" y="0"/>
                  </a:cxn>
                  <a:cxn ang="0">
                    <a:pos x="42" y="29"/>
                  </a:cxn>
                  <a:cxn ang="0">
                    <a:pos x="69" y="72"/>
                  </a:cxn>
                  <a:cxn ang="0">
                    <a:pos x="96" y="29"/>
                  </a:cxn>
                  <a:cxn ang="0">
                    <a:pos x="124" y="87"/>
                  </a:cxn>
                  <a:cxn ang="0">
                    <a:pos x="152" y="108"/>
                  </a:cxn>
                  <a:cxn ang="0">
                    <a:pos x="195" y="104"/>
                  </a:cxn>
                  <a:cxn ang="0">
                    <a:pos x="210" y="116"/>
                  </a:cxn>
                  <a:cxn ang="0">
                    <a:pos x="198" y="131"/>
                  </a:cxn>
                  <a:cxn ang="0">
                    <a:pos x="150" y="137"/>
                  </a:cxn>
                  <a:cxn ang="0">
                    <a:pos x="139" y="134"/>
                  </a:cxn>
                  <a:cxn ang="0">
                    <a:pos x="110" y="112"/>
                  </a:cxn>
                  <a:cxn ang="0">
                    <a:pos x="110" y="211"/>
                  </a:cxn>
                  <a:cxn ang="0">
                    <a:pos x="108" y="311"/>
                  </a:cxn>
                  <a:cxn ang="0">
                    <a:pos x="71" y="325"/>
                  </a:cxn>
                  <a:cxn ang="0">
                    <a:pos x="71" y="202"/>
                  </a:cxn>
                  <a:cxn ang="0">
                    <a:pos x="69" y="201"/>
                  </a:cxn>
                  <a:cxn ang="0">
                    <a:pos x="67" y="202"/>
                  </a:cxn>
                  <a:cxn ang="0">
                    <a:pos x="67" y="325"/>
                  </a:cxn>
                  <a:cxn ang="0">
                    <a:pos x="29" y="311"/>
                  </a:cxn>
                  <a:cxn ang="0">
                    <a:pos x="27" y="211"/>
                  </a:cxn>
                  <a:cxn ang="0">
                    <a:pos x="27" y="134"/>
                  </a:cxn>
                  <a:cxn ang="0">
                    <a:pos x="28" y="118"/>
                  </a:cxn>
                  <a:cxn ang="0">
                    <a:pos x="32" y="103"/>
                  </a:cxn>
                  <a:cxn ang="0">
                    <a:pos x="23" y="134"/>
                  </a:cxn>
                  <a:cxn ang="0">
                    <a:pos x="23" y="208"/>
                  </a:cxn>
                  <a:cxn ang="0">
                    <a:pos x="1" y="199"/>
                  </a:cxn>
                  <a:cxn ang="0">
                    <a:pos x="1" y="142"/>
                  </a:cxn>
                  <a:cxn ang="0">
                    <a:pos x="9" y="96"/>
                  </a:cxn>
                  <a:cxn ang="0">
                    <a:pos x="41" y="73"/>
                  </a:cxn>
                  <a:cxn ang="0">
                    <a:pos x="46" y="73"/>
                  </a:cxn>
                  <a:cxn ang="0">
                    <a:pos x="64" y="99"/>
                  </a:cxn>
                  <a:cxn ang="0">
                    <a:pos x="64" y="86"/>
                  </a:cxn>
                  <a:cxn ang="0">
                    <a:pos x="61" y="82"/>
                  </a:cxn>
                  <a:cxn ang="0">
                    <a:pos x="69" y="77"/>
                  </a:cxn>
                  <a:cxn ang="0">
                    <a:pos x="69" y="77"/>
                  </a:cxn>
                  <a:cxn ang="0">
                    <a:pos x="76" y="82"/>
                  </a:cxn>
                  <a:cxn ang="0">
                    <a:pos x="73" y="86"/>
                  </a:cxn>
                  <a:cxn ang="0">
                    <a:pos x="74" y="99"/>
                  </a:cxn>
                  <a:cxn ang="0">
                    <a:pos x="91" y="73"/>
                  </a:cxn>
                  <a:cxn ang="0">
                    <a:pos x="124" y="87"/>
                  </a:cxn>
                </a:cxnLst>
                <a:rect l="0" t="0" r="r" b="b"/>
                <a:pathLst>
                  <a:path w="211" h="337">
                    <a:moveTo>
                      <a:pt x="96" y="29"/>
                    </a:moveTo>
                    <a:cubicBezTo>
                      <a:pt x="95" y="13"/>
                      <a:pt x="86" y="0"/>
                      <a:pt x="69" y="0"/>
                    </a:cubicBezTo>
                    <a:cubicBezTo>
                      <a:pt x="52" y="0"/>
                      <a:pt x="42" y="13"/>
                      <a:pt x="42" y="29"/>
                    </a:cubicBezTo>
                    <a:cubicBezTo>
                      <a:pt x="41" y="57"/>
                      <a:pt x="55" y="72"/>
                      <a:pt x="69" y="72"/>
                    </a:cubicBezTo>
                    <a:cubicBezTo>
                      <a:pt x="83" y="72"/>
                      <a:pt x="96" y="57"/>
                      <a:pt x="96" y="29"/>
                    </a:cubicBezTo>
                    <a:close/>
                    <a:moveTo>
                      <a:pt x="124" y="87"/>
                    </a:move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95" y="104"/>
                      <a:pt x="195" y="104"/>
                      <a:pt x="195" y="104"/>
                    </a:cubicBezTo>
                    <a:cubicBezTo>
                      <a:pt x="203" y="103"/>
                      <a:pt x="210" y="109"/>
                      <a:pt x="210" y="116"/>
                    </a:cubicBezTo>
                    <a:cubicBezTo>
                      <a:pt x="211" y="124"/>
                      <a:pt x="206" y="131"/>
                      <a:pt x="198" y="131"/>
                    </a:cubicBezTo>
                    <a:cubicBezTo>
                      <a:pt x="150" y="137"/>
                      <a:pt x="150" y="137"/>
                      <a:pt x="150" y="137"/>
                    </a:cubicBezTo>
                    <a:cubicBezTo>
                      <a:pt x="146" y="137"/>
                      <a:pt x="142" y="136"/>
                      <a:pt x="139" y="134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8" y="311"/>
                      <a:pt x="108" y="311"/>
                      <a:pt x="108" y="311"/>
                    </a:cubicBezTo>
                    <a:cubicBezTo>
                      <a:pt x="108" y="331"/>
                      <a:pt x="83" y="337"/>
                      <a:pt x="71" y="325"/>
                    </a:cubicBezTo>
                    <a:cubicBezTo>
                      <a:pt x="71" y="202"/>
                      <a:pt x="71" y="202"/>
                      <a:pt x="71" y="202"/>
                    </a:cubicBezTo>
                    <a:cubicBezTo>
                      <a:pt x="71" y="201"/>
                      <a:pt x="70" y="201"/>
                      <a:pt x="69" y="201"/>
                    </a:cubicBezTo>
                    <a:cubicBezTo>
                      <a:pt x="68" y="201"/>
                      <a:pt x="67" y="201"/>
                      <a:pt x="67" y="202"/>
                    </a:cubicBezTo>
                    <a:cubicBezTo>
                      <a:pt x="67" y="325"/>
                      <a:pt x="67" y="325"/>
                      <a:pt x="67" y="325"/>
                    </a:cubicBezTo>
                    <a:cubicBezTo>
                      <a:pt x="54" y="337"/>
                      <a:pt x="29" y="331"/>
                      <a:pt x="29" y="311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28"/>
                      <a:pt x="28" y="123"/>
                      <a:pt x="28" y="118"/>
                    </a:cubicBezTo>
                    <a:cubicBezTo>
                      <a:pt x="29" y="113"/>
                      <a:pt x="30" y="108"/>
                      <a:pt x="32" y="103"/>
                    </a:cubicBezTo>
                    <a:cubicBezTo>
                      <a:pt x="33" y="97"/>
                      <a:pt x="23" y="110"/>
                      <a:pt x="23" y="134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15" y="211"/>
                      <a:pt x="0" y="207"/>
                      <a:pt x="1" y="199"/>
                    </a:cubicBezTo>
                    <a:cubicBezTo>
                      <a:pt x="1" y="175"/>
                      <a:pt x="1" y="166"/>
                      <a:pt x="1" y="142"/>
                    </a:cubicBezTo>
                    <a:cubicBezTo>
                      <a:pt x="1" y="126"/>
                      <a:pt x="2" y="109"/>
                      <a:pt x="9" y="96"/>
                    </a:cubicBezTo>
                    <a:cubicBezTo>
                      <a:pt x="15" y="84"/>
                      <a:pt x="27" y="73"/>
                      <a:pt x="4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108" y="73"/>
                      <a:pt x="109" y="76"/>
                      <a:pt x="124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</p:grpSp>
      </p:grpSp>
      <p:sp>
        <p:nvSpPr>
          <p:cNvPr id="328" name="Freeform: Shape 706"/>
          <p:cNvSpPr/>
          <p:nvPr/>
        </p:nvSpPr>
        <p:spPr>
          <a:xfrm rot="3116629">
            <a:off x="1715290" y="1838495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9" name="Freeform: Shape 706"/>
          <p:cNvSpPr/>
          <p:nvPr/>
        </p:nvSpPr>
        <p:spPr>
          <a:xfrm rot="19988223">
            <a:off x="721216" y="3696635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1348774" y="5326333"/>
            <a:ext cx="9655816" cy="10247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8900">
            <a:solidFill>
              <a:schemeClr val="accent3">
                <a:alpha val="2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>
              <a:solidFill>
                <a:srgbClr val="E1261C"/>
              </a:solidFill>
              <a:latin typeface="Honeywell Sans" panose="02010503040101060203" pitchFamily="50" charset="0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2044354" y="5447877"/>
            <a:ext cx="8365873" cy="878256"/>
            <a:chOff x="2211047" y="5544933"/>
            <a:chExt cx="6124251" cy="612475"/>
          </a:xfrm>
        </p:grpSpPr>
        <p:grpSp>
          <p:nvGrpSpPr>
            <p:cNvPr id="332" name="Group 417"/>
            <p:cNvGrpSpPr/>
            <p:nvPr/>
          </p:nvGrpSpPr>
          <p:grpSpPr>
            <a:xfrm>
              <a:off x="2211047" y="5544933"/>
              <a:ext cx="872962" cy="612475"/>
              <a:chOff x="334385" y="690097"/>
              <a:chExt cx="2031443" cy="1425272"/>
            </a:xfrm>
            <a:solidFill>
              <a:schemeClr val="bg1">
                <a:lumMod val="65000"/>
              </a:schemeClr>
            </a:solidFill>
          </p:grpSpPr>
          <p:sp>
            <p:nvSpPr>
              <p:cNvPr id="382" name="Oval 381"/>
              <p:cNvSpPr/>
              <p:nvPr/>
            </p:nvSpPr>
            <p:spPr bwMode="auto">
              <a:xfrm flipH="1">
                <a:off x="1829280" y="2087937"/>
                <a:ext cx="137160" cy="2743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3" name="Freeform 171"/>
              <p:cNvSpPr>
                <a:spLocks/>
              </p:cNvSpPr>
              <p:nvPr/>
            </p:nvSpPr>
            <p:spPr bwMode="auto">
              <a:xfrm>
                <a:off x="1046516" y="1101722"/>
                <a:ext cx="191387" cy="180948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3" y="32"/>
                  </a:cxn>
                  <a:cxn ang="0">
                    <a:pos x="2" y="42"/>
                  </a:cxn>
                  <a:cxn ang="0">
                    <a:pos x="8" y="49"/>
                  </a:cxn>
                  <a:cxn ang="0">
                    <a:pos x="18" y="50"/>
                  </a:cxn>
                  <a:cxn ang="0">
                    <a:pos x="53" y="20"/>
                  </a:cxn>
                  <a:cxn ang="0">
                    <a:pos x="54" y="11"/>
                  </a:cxn>
                  <a:cxn ang="0">
                    <a:pos x="48" y="4"/>
                  </a:cxn>
                  <a:cxn ang="0">
                    <a:pos x="38" y="3"/>
                  </a:cxn>
                </a:cxnLst>
                <a:rect l="0" t="0" r="r" b="b"/>
                <a:pathLst>
                  <a:path w="56" h="52">
                    <a:moveTo>
                      <a:pt x="38" y="3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5"/>
                      <a:pt x="0" y="39"/>
                      <a:pt x="2" y="4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2"/>
                      <a:pt x="15" y="52"/>
                      <a:pt x="18" y="5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6" y="13"/>
                      <a:pt x="54" y="11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5" y="1"/>
                      <a:pt x="41" y="0"/>
                      <a:pt x="3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 bwMode="auto">
              <a:xfrm>
                <a:off x="435592" y="1534587"/>
                <a:ext cx="219568" cy="21956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5" name="Rounded Rectangle 384"/>
              <p:cNvSpPr/>
              <p:nvPr/>
            </p:nvSpPr>
            <p:spPr bwMode="auto">
              <a:xfrm rot="19284679">
                <a:off x="691639" y="1547151"/>
                <a:ext cx="195855" cy="154095"/>
              </a:xfrm>
              <a:prstGeom prst="roundRect">
                <a:avLst>
                  <a:gd name="adj" fmla="val 13224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589469" y="1445545"/>
                <a:ext cx="209795" cy="121103"/>
              </a:xfrm>
              <a:custGeom>
                <a:avLst/>
                <a:gdLst>
                  <a:gd name="connsiteX0" fmla="*/ 121444 w 750094"/>
                  <a:gd name="connsiteY0" fmla="*/ 414338 h 414338"/>
                  <a:gd name="connsiteX1" fmla="*/ 511969 w 750094"/>
                  <a:gd name="connsiteY1" fmla="*/ 145256 h 414338"/>
                  <a:gd name="connsiteX2" fmla="*/ 661987 w 750094"/>
                  <a:gd name="connsiteY2" fmla="*/ 321469 h 414338"/>
                  <a:gd name="connsiteX3" fmla="*/ 750094 w 750094"/>
                  <a:gd name="connsiteY3" fmla="*/ 252413 h 414338"/>
                  <a:gd name="connsiteX4" fmla="*/ 564356 w 750094"/>
                  <a:gd name="connsiteY4" fmla="*/ 23813 h 414338"/>
                  <a:gd name="connsiteX5" fmla="*/ 535781 w 750094"/>
                  <a:gd name="connsiteY5" fmla="*/ 0 h 414338"/>
                  <a:gd name="connsiteX6" fmla="*/ 490537 w 750094"/>
                  <a:gd name="connsiteY6" fmla="*/ 0 h 414338"/>
                  <a:gd name="connsiteX7" fmla="*/ 0 w 750094"/>
                  <a:gd name="connsiteY7" fmla="*/ 350044 h 414338"/>
                  <a:gd name="connsiteX8" fmla="*/ 121444 w 750094"/>
                  <a:gd name="connsiteY8" fmla="*/ 414338 h 414338"/>
                  <a:gd name="connsiteX0" fmla="*/ 121444 w 750094"/>
                  <a:gd name="connsiteY0" fmla="*/ 472679 h 472679"/>
                  <a:gd name="connsiteX1" fmla="*/ 511969 w 750094"/>
                  <a:gd name="connsiteY1" fmla="*/ 203597 h 472679"/>
                  <a:gd name="connsiteX2" fmla="*/ 661987 w 750094"/>
                  <a:gd name="connsiteY2" fmla="*/ 379810 h 472679"/>
                  <a:gd name="connsiteX3" fmla="*/ 750094 w 750094"/>
                  <a:gd name="connsiteY3" fmla="*/ 310754 h 472679"/>
                  <a:gd name="connsiteX4" fmla="*/ 564356 w 750094"/>
                  <a:gd name="connsiteY4" fmla="*/ 82154 h 472679"/>
                  <a:gd name="connsiteX5" fmla="*/ 535781 w 750094"/>
                  <a:gd name="connsiteY5" fmla="*/ 58341 h 472679"/>
                  <a:gd name="connsiteX6" fmla="*/ 490537 w 750094"/>
                  <a:gd name="connsiteY6" fmla="*/ 58341 h 472679"/>
                  <a:gd name="connsiteX7" fmla="*/ 0 w 750094"/>
                  <a:gd name="connsiteY7" fmla="*/ 408385 h 472679"/>
                  <a:gd name="connsiteX8" fmla="*/ 121444 w 750094"/>
                  <a:gd name="connsiteY8" fmla="*/ 472679 h 472679"/>
                  <a:gd name="connsiteX0" fmla="*/ 121444 w 750094"/>
                  <a:gd name="connsiteY0" fmla="*/ 432594 h 432594"/>
                  <a:gd name="connsiteX1" fmla="*/ 511969 w 750094"/>
                  <a:gd name="connsiteY1" fmla="*/ 163512 h 432594"/>
                  <a:gd name="connsiteX2" fmla="*/ 661987 w 750094"/>
                  <a:gd name="connsiteY2" fmla="*/ 339725 h 432594"/>
                  <a:gd name="connsiteX3" fmla="*/ 750094 w 750094"/>
                  <a:gd name="connsiteY3" fmla="*/ 270669 h 432594"/>
                  <a:gd name="connsiteX4" fmla="*/ 564356 w 750094"/>
                  <a:gd name="connsiteY4" fmla="*/ 42069 h 432594"/>
                  <a:gd name="connsiteX5" fmla="*/ 535781 w 750094"/>
                  <a:gd name="connsiteY5" fmla="*/ 18256 h 432594"/>
                  <a:gd name="connsiteX6" fmla="*/ 490537 w 750094"/>
                  <a:gd name="connsiteY6" fmla="*/ 18256 h 432594"/>
                  <a:gd name="connsiteX7" fmla="*/ 0 w 750094"/>
                  <a:gd name="connsiteY7" fmla="*/ 368300 h 432594"/>
                  <a:gd name="connsiteX8" fmla="*/ 121444 w 750094"/>
                  <a:gd name="connsiteY8" fmla="*/ 432594 h 432594"/>
                  <a:gd name="connsiteX0" fmla="*/ 121444 w 750094"/>
                  <a:gd name="connsiteY0" fmla="*/ 468710 h 468710"/>
                  <a:gd name="connsiteX1" fmla="*/ 511969 w 750094"/>
                  <a:gd name="connsiteY1" fmla="*/ 199628 h 468710"/>
                  <a:gd name="connsiteX2" fmla="*/ 661987 w 750094"/>
                  <a:gd name="connsiteY2" fmla="*/ 375841 h 468710"/>
                  <a:gd name="connsiteX3" fmla="*/ 750094 w 750094"/>
                  <a:gd name="connsiteY3" fmla="*/ 306785 h 468710"/>
                  <a:gd name="connsiteX4" fmla="*/ 564356 w 750094"/>
                  <a:gd name="connsiteY4" fmla="*/ 78185 h 468710"/>
                  <a:gd name="connsiteX5" fmla="*/ 490537 w 750094"/>
                  <a:gd name="connsiteY5" fmla="*/ 54372 h 468710"/>
                  <a:gd name="connsiteX6" fmla="*/ 0 w 750094"/>
                  <a:gd name="connsiteY6" fmla="*/ 404416 h 468710"/>
                  <a:gd name="connsiteX7" fmla="*/ 121444 w 750094"/>
                  <a:gd name="connsiteY7" fmla="*/ 468710 h 468710"/>
                  <a:gd name="connsiteX0" fmla="*/ 121444 w 750094"/>
                  <a:gd name="connsiteY0" fmla="*/ 432991 h 432991"/>
                  <a:gd name="connsiteX1" fmla="*/ 511969 w 750094"/>
                  <a:gd name="connsiteY1" fmla="*/ 163909 h 432991"/>
                  <a:gd name="connsiteX2" fmla="*/ 661987 w 750094"/>
                  <a:gd name="connsiteY2" fmla="*/ 340122 h 432991"/>
                  <a:gd name="connsiteX3" fmla="*/ 750094 w 750094"/>
                  <a:gd name="connsiteY3" fmla="*/ 271066 h 432991"/>
                  <a:gd name="connsiteX4" fmla="*/ 564356 w 750094"/>
                  <a:gd name="connsiteY4" fmla="*/ 42466 h 432991"/>
                  <a:gd name="connsiteX5" fmla="*/ 490537 w 750094"/>
                  <a:gd name="connsiteY5" fmla="*/ 18653 h 432991"/>
                  <a:gd name="connsiteX6" fmla="*/ 0 w 750094"/>
                  <a:gd name="connsiteY6" fmla="*/ 368697 h 432991"/>
                  <a:gd name="connsiteX7" fmla="*/ 121444 w 750094"/>
                  <a:gd name="connsiteY7" fmla="*/ 432991 h 432991"/>
                  <a:gd name="connsiteX0" fmla="*/ 121444 w 750094"/>
                  <a:gd name="connsiteY0" fmla="*/ 432991 h 432991"/>
                  <a:gd name="connsiteX1" fmla="*/ 511969 w 750094"/>
                  <a:gd name="connsiteY1" fmla="*/ 163909 h 432991"/>
                  <a:gd name="connsiteX2" fmla="*/ 661987 w 750094"/>
                  <a:gd name="connsiteY2" fmla="*/ 340122 h 432991"/>
                  <a:gd name="connsiteX3" fmla="*/ 750094 w 750094"/>
                  <a:gd name="connsiteY3" fmla="*/ 271066 h 432991"/>
                  <a:gd name="connsiteX4" fmla="*/ 564356 w 750094"/>
                  <a:gd name="connsiteY4" fmla="*/ 42466 h 432991"/>
                  <a:gd name="connsiteX5" fmla="*/ 490537 w 750094"/>
                  <a:gd name="connsiteY5" fmla="*/ 18653 h 432991"/>
                  <a:gd name="connsiteX6" fmla="*/ 0 w 750094"/>
                  <a:gd name="connsiteY6" fmla="*/ 368697 h 432991"/>
                  <a:gd name="connsiteX7" fmla="*/ 121444 w 750094"/>
                  <a:gd name="connsiteY7" fmla="*/ 432991 h 43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094" h="432991">
                    <a:moveTo>
                      <a:pt x="121444" y="432991"/>
                    </a:moveTo>
                    <a:lnTo>
                      <a:pt x="511969" y="163909"/>
                    </a:lnTo>
                    <a:lnTo>
                      <a:pt x="661987" y="340122"/>
                    </a:lnTo>
                    <a:lnTo>
                      <a:pt x="750094" y="271066"/>
                    </a:lnTo>
                    <a:lnTo>
                      <a:pt x="564356" y="42466"/>
                    </a:lnTo>
                    <a:cubicBezTo>
                      <a:pt x="540147" y="19447"/>
                      <a:pt x="520303" y="0"/>
                      <a:pt x="490537" y="18653"/>
                    </a:cubicBezTo>
                    <a:lnTo>
                      <a:pt x="0" y="368697"/>
                    </a:lnTo>
                    <a:lnTo>
                      <a:pt x="121444" y="43299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656068" y="1525356"/>
                <a:ext cx="120550" cy="31301"/>
              </a:xfrm>
              <a:custGeom>
                <a:avLst/>
                <a:gdLst>
                  <a:gd name="connsiteX0" fmla="*/ 0 w 431006"/>
                  <a:gd name="connsiteY0" fmla="*/ 66675 h 111919"/>
                  <a:gd name="connsiteX1" fmla="*/ 347662 w 431006"/>
                  <a:gd name="connsiteY1" fmla="*/ 111919 h 111919"/>
                  <a:gd name="connsiteX2" fmla="*/ 431006 w 431006"/>
                  <a:gd name="connsiteY2" fmla="*/ 45244 h 111919"/>
                  <a:gd name="connsiteX3" fmla="*/ 71437 w 431006"/>
                  <a:gd name="connsiteY3" fmla="*/ 0 h 111919"/>
                  <a:gd name="connsiteX4" fmla="*/ 0 w 431006"/>
                  <a:gd name="connsiteY4" fmla="*/ 66675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006" h="111919">
                    <a:moveTo>
                      <a:pt x="0" y="66675"/>
                    </a:moveTo>
                    <a:lnTo>
                      <a:pt x="347662" y="111919"/>
                    </a:lnTo>
                    <a:lnTo>
                      <a:pt x="431006" y="45244"/>
                    </a:lnTo>
                    <a:lnTo>
                      <a:pt x="71437" y="0"/>
                    </a:lnTo>
                    <a:lnTo>
                      <a:pt x="0" y="666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8" name="Freeform 387"/>
              <p:cNvSpPr/>
              <p:nvPr/>
            </p:nvSpPr>
            <p:spPr bwMode="auto">
              <a:xfrm>
                <a:off x="960439" y="1318448"/>
                <a:ext cx="232664" cy="737058"/>
              </a:xfrm>
              <a:custGeom>
                <a:avLst/>
                <a:gdLst>
                  <a:gd name="connsiteX0" fmla="*/ 0 w 806450"/>
                  <a:gd name="connsiteY0" fmla="*/ 2616200 h 2641600"/>
                  <a:gd name="connsiteX1" fmla="*/ 476250 w 806450"/>
                  <a:gd name="connsiteY1" fmla="*/ 254000 h 2641600"/>
                  <a:gd name="connsiteX2" fmla="*/ 806450 w 806450"/>
                  <a:gd name="connsiteY2" fmla="*/ 0 h 2641600"/>
                  <a:gd name="connsiteX3" fmla="*/ 304800 w 806450"/>
                  <a:gd name="connsiteY3" fmla="*/ 2641600 h 2641600"/>
                  <a:gd name="connsiteX4" fmla="*/ 0 w 806450"/>
                  <a:gd name="connsiteY4" fmla="*/ 2616200 h 2641600"/>
                  <a:gd name="connsiteX0" fmla="*/ 0 w 831850"/>
                  <a:gd name="connsiteY0" fmla="*/ 2609850 h 2635250"/>
                  <a:gd name="connsiteX1" fmla="*/ 476250 w 831850"/>
                  <a:gd name="connsiteY1" fmla="*/ 247650 h 2635250"/>
                  <a:gd name="connsiteX2" fmla="*/ 831850 w 831850"/>
                  <a:gd name="connsiteY2" fmla="*/ 0 h 2635250"/>
                  <a:gd name="connsiteX3" fmla="*/ 304800 w 831850"/>
                  <a:gd name="connsiteY3" fmla="*/ 2635250 h 2635250"/>
                  <a:gd name="connsiteX4" fmla="*/ 0 w 831850"/>
                  <a:gd name="connsiteY4" fmla="*/ 2609850 h 2635250"/>
                  <a:gd name="connsiteX0" fmla="*/ 0 w 831850"/>
                  <a:gd name="connsiteY0" fmla="*/ 2630676 h 2635250"/>
                  <a:gd name="connsiteX1" fmla="*/ 476250 w 831850"/>
                  <a:gd name="connsiteY1" fmla="*/ 247650 h 2635250"/>
                  <a:gd name="connsiteX2" fmla="*/ 831850 w 831850"/>
                  <a:gd name="connsiteY2" fmla="*/ 0 h 2635250"/>
                  <a:gd name="connsiteX3" fmla="*/ 304800 w 831850"/>
                  <a:gd name="connsiteY3" fmla="*/ 2635250 h 2635250"/>
                  <a:gd name="connsiteX4" fmla="*/ 0 w 831850"/>
                  <a:gd name="connsiteY4" fmla="*/ 2630676 h 263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850" h="2635250">
                    <a:moveTo>
                      <a:pt x="0" y="2630676"/>
                    </a:moveTo>
                    <a:lnTo>
                      <a:pt x="476250" y="247650"/>
                    </a:lnTo>
                    <a:lnTo>
                      <a:pt x="831850" y="0"/>
                    </a:lnTo>
                    <a:lnTo>
                      <a:pt x="304800" y="2635250"/>
                    </a:lnTo>
                    <a:lnTo>
                      <a:pt x="0" y="26306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9" name="Freeform 388"/>
              <p:cNvSpPr/>
              <p:nvPr/>
            </p:nvSpPr>
            <p:spPr bwMode="auto">
              <a:xfrm flipH="1">
                <a:off x="1226847" y="1252732"/>
                <a:ext cx="332285" cy="802773"/>
              </a:xfrm>
              <a:custGeom>
                <a:avLst/>
                <a:gdLst>
                  <a:gd name="connsiteX0" fmla="*/ 0 w 806450"/>
                  <a:gd name="connsiteY0" fmla="*/ 2616200 h 2641600"/>
                  <a:gd name="connsiteX1" fmla="*/ 476250 w 806450"/>
                  <a:gd name="connsiteY1" fmla="*/ 254000 h 2641600"/>
                  <a:gd name="connsiteX2" fmla="*/ 806450 w 806450"/>
                  <a:gd name="connsiteY2" fmla="*/ 0 h 2641600"/>
                  <a:gd name="connsiteX3" fmla="*/ 304800 w 806450"/>
                  <a:gd name="connsiteY3" fmla="*/ 2641600 h 2641600"/>
                  <a:gd name="connsiteX4" fmla="*/ 0 w 806450"/>
                  <a:gd name="connsiteY4" fmla="*/ 2616200 h 2641600"/>
                  <a:gd name="connsiteX0" fmla="*/ 0 w 831850"/>
                  <a:gd name="connsiteY0" fmla="*/ 2609850 h 2635250"/>
                  <a:gd name="connsiteX1" fmla="*/ 476250 w 831850"/>
                  <a:gd name="connsiteY1" fmla="*/ 247650 h 2635250"/>
                  <a:gd name="connsiteX2" fmla="*/ 831850 w 831850"/>
                  <a:gd name="connsiteY2" fmla="*/ 0 h 2635250"/>
                  <a:gd name="connsiteX3" fmla="*/ 304800 w 831850"/>
                  <a:gd name="connsiteY3" fmla="*/ 2635250 h 2635250"/>
                  <a:gd name="connsiteX4" fmla="*/ 0 w 831850"/>
                  <a:gd name="connsiteY4" fmla="*/ 2609850 h 2635250"/>
                  <a:gd name="connsiteX0" fmla="*/ 0 w 1181100"/>
                  <a:gd name="connsiteY0" fmla="*/ 2724150 h 2749550"/>
                  <a:gd name="connsiteX1" fmla="*/ 476250 w 1181100"/>
                  <a:gd name="connsiteY1" fmla="*/ 361950 h 2749550"/>
                  <a:gd name="connsiteX2" fmla="*/ 1181100 w 1181100"/>
                  <a:gd name="connsiteY2" fmla="*/ 0 h 2749550"/>
                  <a:gd name="connsiteX3" fmla="*/ 304800 w 1181100"/>
                  <a:gd name="connsiteY3" fmla="*/ 2749550 h 2749550"/>
                  <a:gd name="connsiteX4" fmla="*/ 0 w 1181100"/>
                  <a:gd name="connsiteY4" fmla="*/ 2724150 h 2749550"/>
                  <a:gd name="connsiteX0" fmla="*/ 0 w 1181100"/>
                  <a:gd name="connsiteY0" fmla="*/ 2844800 h 2870200"/>
                  <a:gd name="connsiteX1" fmla="*/ 901700 w 1181100"/>
                  <a:gd name="connsiteY1" fmla="*/ 0 h 2870200"/>
                  <a:gd name="connsiteX2" fmla="*/ 1181100 w 1181100"/>
                  <a:gd name="connsiteY2" fmla="*/ 120650 h 2870200"/>
                  <a:gd name="connsiteX3" fmla="*/ 304800 w 1181100"/>
                  <a:gd name="connsiteY3" fmla="*/ 2870200 h 2870200"/>
                  <a:gd name="connsiteX4" fmla="*/ 0 w 1181100"/>
                  <a:gd name="connsiteY4" fmla="*/ 2844800 h 2870200"/>
                  <a:gd name="connsiteX0" fmla="*/ 0 w 1188041"/>
                  <a:gd name="connsiteY0" fmla="*/ 2865626 h 2870200"/>
                  <a:gd name="connsiteX1" fmla="*/ 908641 w 1188041"/>
                  <a:gd name="connsiteY1" fmla="*/ 0 h 2870200"/>
                  <a:gd name="connsiteX2" fmla="*/ 1188041 w 1188041"/>
                  <a:gd name="connsiteY2" fmla="*/ 120650 h 2870200"/>
                  <a:gd name="connsiteX3" fmla="*/ 311741 w 1188041"/>
                  <a:gd name="connsiteY3" fmla="*/ 2870200 h 2870200"/>
                  <a:gd name="connsiteX4" fmla="*/ 0 w 1188041"/>
                  <a:gd name="connsiteY4" fmla="*/ 2865626 h 28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041" h="2870200">
                    <a:moveTo>
                      <a:pt x="0" y="2865626"/>
                    </a:moveTo>
                    <a:lnTo>
                      <a:pt x="908641" y="0"/>
                    </a:lnTo>
                    <a:lnTo>
                      <a:pt x="1188041" y="120650"/>
                    </a:lnTo>
                    <a:lnTo>
                      <a:pt x="311741" y="2870200"/>
                    </a:lnTo>
                    <a:lnTo>
                      <a:pt x="0" y="28656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1104299" y="1620375"/>
                <a:ext cx="259302" cy="603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1067002" y="1870797"/>
                <a:ext cx="380074" cy="603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 bwMode="auto">
              <a:xfrm>
                <a:off x="1073663" y="1668550"/>
                <a:ext cx="292381" cy="215123"/>
              </a:xfrm>
              <a:custGeom>
                <a:avLst/>
                <a:gdLst>
                  <a:gd name="connsiteX0" fmla="*/ 7143 w 1045368"/>
                  <a:gd name="connsiteY0" fmla="*/ 673894 h 769144"/>
                  <a:gd name="connsiteX1" fmla="*/ 1021556 w 1045368"/>
                  <a:gd name="connsiteY1" fmla="*/ 0 h 769144"/>
                  <a:gd name="connsiteX2" fmla="*/ 1045368 w 1045368"/>
                  <a:gd name="connsiteY2" fmla="*/ 126206 h 769144"/>
                  <a:gd name="connsiteX3" fmla="*/ 57150 w 1045368"/>
                  <a:gd name="connsiteY3" fmla="*/ 769144 h 769144"/>
                  <a:gd name="connsiteX4" fmla="*/ 0 w 1045368"/>
                  <a:gd name="connsiteY4" fmla="*/ 738187 h 769144"/>
                  <a:gd name="connsiteX5" fmla="*/ 7143 w 1045368"/>
                  <a:gd name="connsiteY5" fmla="*/ 673894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368" h="769144">
                    <a:moveTo>
                      <a:pt x="7143" y="673894"/>
                    </a:moveTo>
                    <a:lnTo>
                      <a:pt x="1021556" y="0"/>
                    </a:lnTo>
                    <a:lnTo>
                      <a:pt x="1045368" y="126206"/>
                    </a:lnTo>
                    <a:lnTo>
                      <a:pt x="57150" y="769144"/>
                    </a:lnTo>
                    <a:lnTo>
                      <a:pt x="0" y="738187"/>
                    </a:lnTo>
                    <a:lnTo>
                      <a:pt x="7143" y="67389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3" name="Freeform 392"/>
              <p:cNvSpPr/>
              <p:nvPr/>
            </p:nvSpPr>
            <p:spPr bwMode="auto">
              <a:xfrm>
                <a:off x="1100969" y="1670547"/>
                <a:ext cx="321686" cy="209131"/>
              </a:xfrm>
              <a:custGeom>
                <a:avLst/>
                <a:gdLst>
                  <a:gd name="connsiteX0" fmla="*/ 0 w 1150144"/>
                  <a:gd name="connsiteY0" fmla="*/ 88106 h 747712"/>
                  <a:gd name="connsiteX1" fmla="*/ 0 w 1150144"/>
                  <a:gd name="connsiteY1" fmla="*/ 88106 h 747712"/>
                  <a:gd name="connsiteX2" fmla="*/ 1135856 w 1150144"/>
                  <a:gd name="connsiteY2" fmla="*/ 747712 h 747712"/>
                  <a:gd name="connsiteX3" fmla="*/ 1150144 w 1150144"/>
                  <a:gd name="connsiteY3" fmla="*/ 621506 h 747712"/>
                  <a:gd name="connsiteX4" fmla="*/ 38100 w 1150144"/>
                  <a:gd name="connsiteY4" fmla="*/ 0 h 747712"/>
                  <a:gd name="connsiteX5" fmla="*/ 0 w 1150144"/>
                  <a:gd name="connsiteY5" fmla="*/ 88106 h 74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0144" h="747712">
                    <a:moveTo>
                      <a:pt x="0" y="88106"/>
                    </a:moveTo>
                    <a:lnTo>
                      <a:pt x="0" y="88106"/>
                    </a:lnTo>
                    <a:lnTo>
                      <a:pt x="1135856" y="747712"/>
                    </a:lnTo>
                    <a:lnTo>
                      <a:pt x="1150144" y="621506"/>
                    </a:lnTo>
                    <a:lnTo>
                      <a:pt x="38100" y="0"/>
                    </a:lnTo>
                    <a:lnTo>
                      <a:pt x="0" y="881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4" name="Freeform 393"/>
              <p:cNvSpPr/>
              <p:nvPr/>
            </p:nvSpPr>
            <p:spPr bwMode="auto">
              <a:xfrm>
                <a:off x="846415" y="1023457"/>
                <a:ext cx="673900" cy="574897"/>
              </a:xfrm>
              <a:custGeom>
                <a:avLst/>
                <a:gdLst>
                  <a:gd name="connsiteX0" fmla="*/ 182880 w 2377440"/>
                  <a:gd name="connsiteY0" fmla="*/ 2042160 h 2042160"/>
                  <a:gd name="connsiteX1" fmla="*/ 2377440 w 2377440"/>
                  <a:gd name="connsiteY1" fmla="*/ 220980 h 2042160"/>
                  <a:gd name="connsiteX2" fmla="*/ 2179320 w 2377440"/>
                  <a:gd name="connsiteY2" fmla="*/ 0 h 2042160"/>
                  <a:gd name="connsiteX3" fmla="*/ 0 w 2377440"/>
                  <a:gd name="connsiteY3" fmla="*/ 1821180 h 2042160"/>
                  <a:gd name="connsiteX4" fmla="*/ 182880 w 2377440"/>
                  <a:gd name="connsiteY4" fmla="*/ 2042160 h 204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440" h="2042160">
                    <a:moveTo>
                      <a:pt x="182880" y="2042160"/>
                    </a:moveTo>
                    <a:lnTo>
                      <a:pt x="2377440" y="220980"/>
                    </a:lnTo>
                    <a:lnTo>
                      <a:pt x="2179320" y="0"/>
                    </a:lnTo>
                    <a:lnTo>
                      <a:pt x="0" y="1821180"/>
                    </a:lnTo>
                    <a:lnTo>
                      <a:pt x="182880" y="2042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5" name="Freeform 394"/>
              <p:cNvSpPr/>
              <p:nvPr/>
            </p:nvSpPr>
            <p:spPr bwMode="auto">
              <a:xfrm>
                <a:off x="1397976" y="690097"/>
                <a:ext cx="535033" cy="614142"/>
              </a:xfrm>
              <a:custGeom>
                <a:avLst/>
                <a:gdLst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14350 w 1885950"/>
                  <a:gd name="connsiteY17" fmla="*/ 1435100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54000 w 1885950"/>
                  <a:gd name="connsiteY22" fmla="*/ 1073150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14350 w 1885950"/>
                  <a:gd name="connsiteY17" fmla="*/ 1435100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54000 w 1885950"/>
                  <a:gd name="connsiteY22" fmla="*/ 1073150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14350 w 1885950"/>
                  <a:gd name="connsiteY17" fmla="*/ 1435100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37332 w 1885950"/>
                  <a:gd name="connsiteY22" fmla="*/ 1068388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35781 w 1885950"/>
                  <a:gd name="connsiteY17" fmla="*/ 1425575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37332 w 1885950"/>
                  <a:gd name="connsiteY22" fmla="*/ 1068388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35781 w 1885950"/>
                  <a:gd name="connsiteY17" fmla="*/ 1425575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37332 w 1885950"/>
                  <a:gd name="connsiteY22" fmla="*/ 1068388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838200 w 1885950"/>
                  <a:gd name="connsiteY7" fmla="*/ 387350 h 2159000"/>
                  <a:gd name="connsiteX8" fmla="*/ 1155700 w 1885950"/>
                  <a:gd name="connsiteY8" fmla="*/ 615950 h 2159000"/>
                  <a:gd name="connsiteX9" fmla="*/ 1390650 w 1885950"/>
                  <a:gd name="connsiteY9" fmla="*/ 1047750 h 2159000"/>
                  <a:gd name="connsiteX10" fmla="*/ 1784350 w 1885950"/>
                  <a:gd name="connsiteY10" fmla="*/ 1816100 h 2159000"/>
                  <a:gd name="connsiteX11" fmla="*/ 1885950 w 1885950"/>
                  <a:gd name="connsiteY11" fmla="*/ 2032000 h 2159000"/>
                  <a:gd name="connsiteX12" fmla="*/ 1841500 w 1885950"/>
                  <a:gd name="connsiteY12" fmla="*/ 2095500 h 2159000"/>
                  <a:gd name="connsiteX13" fmla="*/ 1739900 w 1885950"/>
                  <a:gd name="connsiteY13" fmla="*/ 2159000 h 2159000"/>
                  <a:gd name="connsiteX14" fmla="*/ 1384300 w 1885950"/>
                  <a:gd name="connsiteY14" fmla="*/ 1936750 h 2159000"/>
                  <a:gd name="connsiteX15" fmla="*/ 869950 w 1885950"/>
                  <a:gd name="connsiteY15" fmla="*/ 1530350 h 2159000"/>
                  <a:gd name="connsiteX16" fmla="*/ 628650 w 1885950"/>
                  <a:gd name="connsiteY16" fmla="*/ 1339850 h 2159000"/>
                  <a:gd name="connsiteX17" fmla="*/ 535781 w 1885950"/>
                  <a:gd name="connsiteY17" fmla="*/ 1425575 h 2159000"/>
                  <a:gd name="connsiteX18" fmla="*/ 463550 w 1885950"/>
                  <a:gd name="connsiteY18" fmla="*/ 1466850 h 2159000"/>
                  <a:gd name="connsiteX19" fmla="*/ 400050 w 1885950"/>
                  <a:gd name="connsiteY19" fmla="*/ 1422400 h 2159000"/>
                  <a:gd name="connsiteX20" fmla="*/ 254000 w 1885950"/>
                  <a:gd name="connsiteY20" fmla="*/ 1250950 h 2159000"/>
                  <a:gd name="connsiteX21" fmla="*/ 196850 w 1885950"/>
                  <a:gd name="connsiteY21" fmla="*/ 1149350 h 2159000"/>
                  <a:gd name="connsiteX22" fmla="*/ 237332 w 1885950"/>
                  <a:gd name="connsiteY22" fmla="*/ 1068388 h 2159000"/>
                  <a:gd name="connsiteX23" fmla="*/ 349250 w 1885950"/>
                  <a:gd name="connsiteY23" fmla="*/ 977900 h 2159000"/>
                  <a:gd name="connsiteX0" fmla="*/ 349250 w 1885950"/>
                  <a:gd name="connsiteY0" fmla="*/ 977900 h 2159000"/>
                  <a:gd name="connsiteX1" fmla="*/ 82550 w 1885950"/>
                  <a:gd name="connsiteY1" fmla="*/ 387350 h 2159000"/>
                  <a:gd name="connsiteX2" fmla="*/ 0 w 1885950"/>
                  <a:gd name="connsiteY2" fmla="*/ 241300 h 2159000"/>
                  <a:gd name="connsiteX3" fmla="*/ 50800 w 1885950"/>
                  <a:gd name="connsiteY3" fmla="*/ 171450 h 2159000"/>
                  <a:gd name="connsiteX4" fmla="*/ 190500 w 1885950"/>
                  <a:gd name="connsiteY4" fmla="*/ 44450 h 2159000"/>
                  <a:gd name="connsiteX5" fmla="*/ 241300 w 1885950"/>
                  <a:gd name="connsiteY5" fmla="*/ 0 h 2159000"/>
                  <a:gd name="connsiteX6" fmla="*/ 406400 w 1885950"/>
                  <a:gd name="connsiteY6" fmla="*/ 69850 h 2159000"/>
                  <a:gd name="connsiteX7" fmla="*/ 1155700 w 1885950"/>
                  <a:gd name="connsiteY7" fmla="*/ 615950 h 2159000"/>
                  <a:gd name="connsiteX8" fmla="*/ 1390650 w 1885950"/>
                  <a:gd name="connsiteY8" fmla="*/ 1047750 h 2159000"/>
                  <a:gd name="connsiteX9" fmla="*/ 1784350 w 1885950"/>
                  <a:gd name="connsiteY9" fmla="*/ 1816100 h 2159000"/>
                  <a:gd name="connsiteX10" fmla="*/ 1885950 w 1885950"/>
                  <a:gd name="connsiteY10" fmla="*/ 2032000 h 2159000"/>
                  <a:gd name="connsiteX11" fmla="*/ 1841500 w 1885950"/>
                  <a:gd name="connsiteY11" fmla="*/ 2095500 h 2159000"/>
                  <a:gd name="connsiteX12" fmla="*/ 1739900 w 1885950"/>
                  <a:gd name="connsiteY12" fmla="*/ 2159000 h 2159000"/>
                  <a:gd name="connsiteX13" fmla="*/ 1384300 w 1885950"/>
                  <a:gd name="connsiteY13" fmla="*/ 1936750 h 2159000"/>
                  <a:gd name="connsiteX14" fmla="*/ 869950 w 1885950"/>
                  <a:gd name="connsiteY14" fmla="*/ 1530350 h 2159000"/>
                  <a:gd name="connsiteX15" fmla="*/ 628650 w 1885950"/>
                  <a:gd name="connsiteY15" fmla="*/ 1339850 h 2159000"/>
                  <a:gd name="connsiteX16" fmla="*/ 535781 w 1885950"/>
                  <a:gd name="connsiteY16" fmla="*/ 1425575 h 2159000"/>
                  <a:gd name="connsiteX17" fmla="*/ 463550 w 1885950"/>
                  <a:gd name="connsiteY17" fmla="*/ 1466850 h 2159000"/>
                  <a:gd name="connsiteX18" fmla="*/ 400050 w 1885950"/>
                  <a:gd name="connsiteY18" fmla="*/ 1422400 h 2159000"/>
                  <a:gd name="connsiteX19" fmla="*/ 254000 w 1885950"/>
                  <a:gd name="connsiteY19" fmla="*/ 1250950 h 2159000"/>
                  <a:gd name="connsiteX20" fmla="*/ 196850 w 1885950"/>
                  <a:gd name="connsiteY20" fmla="*/ 1149350 h 2159000"/>
                  <a:gd name="connsiteX21" fmla="*/ 237332 w 1885950"/>
                  <a:gd name="connsiteY21" fmla="*/ 1068388 h 2159000"/>
                  <a:gd name="connsiteX22" fmla="*/ 349250 w 1885950"/>
                  <a:gd name="connsiteY22" fmla="*/ 977900 h 2159000"/>
                  <a:gd name="connsiteX0" fmla="*/ 349250 w 1885950"/>
                  <a:gd name="connsiteY0" fmla="*/ 1010708 h 2191808"/>
                  <a:gd name="connsiteX1" fmla="*/ 82550 w 1885950"/>
                  <a:gd name="connsiteY1" fmla="*/ 420158 h 2191808"/>
                  <a:gd name="connsiteX2" fmla="*/ 0 w 1885950"/>
                  <a:gd name="connsiteY2" fmla="*/ 274108 h 2191808"/>
                  <a:gd name="connsiteX3" fmla="*/ 50800 w 1885950"/>
                  <a:gd name="connsiteY3" fmla="*/ 204258 h 2191808"/>
                  <a:gd name="connsiteX4" fmla="*/ 190500 w 1885950"/>
                  <a:gd name="connsiteY4" fmla="*/ 77258 h 2191808"/>
                  <a:gd name="connsiteX5" fmla="*/ 241300 w 1885950"/>
                  <a:gd name="connsiteY5" fmla="*/ 32808 h 2191808"/>
                  <a:gd name="connsiteX6" fmla="*/ 406400 w 1885950"/>
                  <a:gd name="connsiteY6" fmla="*/ 102658 h 2191808"/>
                  <a:gd name="connsiteX7" fmla="*/ 1155700 w 1885950"/>
                  <a:gd name="connsiteY7" fmla="*/ 648758 h 2191808"/>
                  <a:gd name="connsiteX8" fmla="*/ 1390650 w 1885950"/>
                  <a:gd name="connsiteY8" fmla="*/ 1080558 h 2191808"/>
                  <a:gd name="connsiteX9" fmla="*/ 1784350 w 1885950"/>
                  <a:gd name="connsiteY9" fmla="*/ 1848908 h 2191808"/>
                  <a:gd name="connsiteX10" fmla="*/ 1885950 w 1885950"/>
                  <a:gd name="connsiteY10" fmla="*/ 2064808 h 2191808"/>
                  <a:gd name="connsiteX11" fmla="*/ 1841500 w 1885950"/>
                  <a:gd name="connsiteY11" fmla="*/ 2128308 h 2191808"/>
                  <a:gd name="connsiteX12" fmla="*/ 1739900 w 1885950"/>
                  <a:gd name="connsiteY12" fmla="*/ 2191808 h 2191808"/>
                  <a:gd name="connsiteX13" fmla="*/ 1384300 w 1885950"/>
                  <a:gd name="connsiteY13" fmla="*/ 1969558 h 2191808"/>
                  <a:gd name="connsiteX14" fmla="*/ 869950 w 1885950"/>
                  <a:gd name="connsiteY14" fmla="*/ 1563158 h 2191808"/>
                  <a:gd name="connsiteX15" fmla="*/ 628650 w 1885950"/>
                  <a:gd name="connsiteY15" fmla="*/ 1372658 h 2191808"/>
                  <a:gd name="connsiteX16" fmla="*/ 535781 w 1885950"/>
                  <a:gd name="connsiteY16" fmla="*/ 1458383 h 2191808"/>
                  <a:gd name="connsiteX17" fmla="*/ 463550 w 1885950"/>
                  <a:gd name="connsiteY17" fmla="*/ 1499658 h 2191808"/>
                  <a:gd name="connsiteX18" fmla="*/ 400050 w 1885950"/>
                  <a:gd name="connsiteY18" fmla="*/ 1455208 h 2191808"/>
                  <a:gd name="connsiteX19" fmla="*/ 254000 w 1885950"/>
                  <a:gd name="connsiteY19" fmla="*/ 1283758 h 2191808"/>
                  <a:gd name="connsiteX20" fmla="*/ 196850 w 1885950"/>
                  <a:gd name="connsiteY20" fmla="*/ 1182158 h 2191808"/>
                  <a:gd name="connsiteX21" fmla="*/ 237332 w 1885950"/>
                  <a:gd name="connsiteY21" fmla="*/ 1101196 h 2191808"/>
                  <a:gd name="connsiteX22" fmla="*/ 349250 w 1885950"/>
                  <a:gd name="connsiteY22" fmla="*/ 1010708 h 2191808"/>
                  <a:gd name="connsiteX0" fmla="*/ 349250 w 1885950"/>
                  <a:gd name="connsiteY0" fmla="*/ 1010708 h 2191808"/>
                  <a:gd name="connsiteX1" fmla="*/ 82550 w 1885950"/>
                  <a:gd name="connsiteY1" fmla="*/ 420158 h 2191808"/>
                  <a:gd name="connsiteX2" fmla="*/ 0 w 1885950"/>
                  <a:gd name="connsiteY2" fmla="*/ 274108 h 2191808"/>
                  <a:gd name="connsiteX3" fmla="*/ 50800 w 1885950"/>
                  <a:gd name="connsiteY3" fmla="*/ 204258 h 2191808"/>
                  <a:gd name="connsiteX4" fmla="*/ 190500 w 1885950"/>
                  <a:gd name="connsiteY4" fmla="*/ 77258 h 2191808"/>
                  <a:gd name="connsiteX5" fmla="*/ 279400 w 1885950"/>
                  <a:gd name="connsiteY5" fmla="*/ 25664 h 2191808"/>
                  <a:gd name="connsiteX6" fmla="*/ 406400 w 1885950"/>
                  <a:gd name="connsiteY6" fmla="*/ 102658 h 2191808"/>
                  <a:gd name="connsiteX7" fmla="*/ 1155700 w 1885950"/>
                  <a:gd name="connsiteY7" fmla="*/ 648758 h 2191808"/>
                  <a:gd name="connsiteX8" fmla="*/ 1390650 w 1885950"/>
                  <a:gd name="connsiteY8" fmla="*/ 1080558 h 2191808"/>
                  <a:gd name="connsiteX9" fmla="*/ 1784350 w 1885950"/>
                  <a:gd name="connsiteY9" fmla="*/ 1848908 h 2191808"/>
                  <a:gd name="connsiteX10" fmla="*/ 1885950 w 1885950"/>
                  <a:gd name="connsiteY10" fmla="*/ 2064808 h 2191808"/>
                  <a:gd name="connsiteX11" fmla="*/ 1841500 w 1885950"/>
                  <a:gd name="connsiteY11" fmla="*/ 2128308 h 2191808"/>
                  <a:gd name="connsiteX12" fmla="*/ 1739900 w 1885950"/>
                  <a:gd name="connsiteY12" fmla="*/ 2191808 h 2191808"/>
                  <a:gd name="connsiteX13" fmla="*/ 1384300 w 1885950"/>
                  <a:gd name="connsiteY13" fmla="*/ 1969558 h 2191808"/>
                  <a:gd name="connsiteX14" fmla="*/ 869950 w 1885950"/>
                  <a:gd name="connsiteY14" fmla="*/ 1563158 h 2191808"/>
                  <a:gd name="connsiteX15" fmla="*/ 628650 w 1885950"/>
                  <a:gd name="connsiteY15" fmla="*/ 1372658 h 2191808"/>
                  <a:gd name="connsiteX16" fmla="*/ 535781 w 1885950"/>
                  <a:gd name="connsiteY16" fmla="*/ 1458383 h 2191808"/>
                  <a:gd name="connsiteX17" fmla="*/ 463550 w 1885950"/>
                  <a:gd name="connsiteY17" fmla="*/ 1499658 h 2191808"/>
                  <a:gd name="connsiteX18" fmla="*/ 400050 w 1885950"/>
                  <a:gd name="connsiteY18" fmla="*/ 1455208 h 2191808"/>
                  <a:gd name="connsiteX19" fmla="*/ 254000 w 1885950"/>
                  <a:gd name="connsiteY19" fmla="*/ 1283758 h 2191808"/>
                  <a:gd name="connsiteX20" fmla="*/ 196850 w 1885950"/>
                  <a:gd name="connsiteY20" fmla="*/ 1182158 h 2191808"/>
                  <a:gd name="connsiteX21" fmla="*/ 237332 w 1885950"/>
                  <a:gd name="connsiteY21" fmla="*/ 1101196 h 2191808"/>
                  <a:gd name="connsiteX22" fmla="*/ 349250 w 1885950"/>
                  <a:gd name="connsiteY22" fmla="*/ 1010708 h 2191808"/>
                  <a:gd name="connsiteX0" fmla="*/ 354542 w 1891242"/>
                  <a:gd name="connsiteY0" fmla="*/ 1010708 h 2191808"/>
                  <a:gd name="connsiteX1" fmla="*/ 87842 w 1891242"/>
                  <a:gd name="connsiteY1" fmla="*/ 420158 h 2191808"/>
                  <a:gd name="connsiteX2" fmla="*/ 5292 w 1891242"/>
                  <a:gd name="connsiteY2" fmla="*/ 274108 h 2191808"/>
                  <a:gd name="connsiteX3" fmla="*/ 56092 w 1891242"/>
                  <a:gd name="connsiteY3" fmla="*/ 204258 h 2191808"/>
                  <a:gd name="connsiteX4" fmla="*/ 195792 w 1891242"/>
                  <a:gd name="connsiteY4" fmla="*/ 77258 h 2191808"/>
                  <a:gd name="connsiteX5" fmla="*/ 284692 w 1891242"/>
                  <a:gd name="connsiteY5" fmla="*/ 25664 h 2191808"/>
                  <a:gd name="connsiteX6" fmla="*/ 411692 w 1891242"/>
                  <a:gd name="connsiteY6" fmla="*/ 102658 h 2191808"/>
                  <a:gd name="connsiteX7" fmla="*/ 1160992 w 1891242"/>
                  <a:gd name="connsiteY7" fmla="*/ 648758 h 2191808"/>
                  <a:gd name="connsiteX8" fmla="*/ 1395942 w 1891242"/>
                  <a:gd name="connsiteY8" fmla="*/ 1080558 h 2191808"/>
                  <a:gd name="connsiteX9" fmla="*/ 1789642 w 1891242"/>
                  <a:gd name="connsiteY9" fmla="*/ 1848908 h 2191808"/>
                  <a:gd name="connsiteX10" fmla="*/ 1891242 w 1891242"/>
                  <a:gd name="connsiteY10" fmla="*/ 2064808 h 2191808"/>
                  <a:gd name="connsiteX11" fmla="*/ 1846792 w 1891242"/>
                  <a:gd name="connsiteY11" fmla="*/ 2128308 h 2191808"/>
                  <a:gd name="connsiteX12" fmla="*/ 1745192 w 1891242"/>
                  <a:gd name="connsiteY12" fmla="*/ 2191808 h 2191808"/>
                  <a:gd name="connsiteX13" fmla="*/ 1389592 w 1891242"/>
                  <a:gd name="connsiteY13" fmla="*/ 1969558 h 2191808"/>
                  <a:gd name="connsiteX14" fmla="*/ 875242 w 1891242"/>
                  <a:gd name="connsiteY14" fmla="*/ 1563158 h 2191808"/>
                  <a:gd name="connsiteX15" fmla="*/ 633942 w 1891242"/>
                  <a:gd name="connsiteY15" fmla="*/ 1372658 h 2191808"/>
                  <a:gd name="connsiteX16" fmla="*/ 541073 w 1891242"/>
                  <a:gd name="connsiteY16" fmla="*/ 1458383 h 2191808"/>
                  <a:gd name="connsiteX17" fmla="*/ 468842 w 1891242"/>
                  <a:gd name="connsiteY17" fmla="*/ 1499658 h 2191808"/>
                  <a:gd name="connsiteX18" fmla="*/ 405342 w 1891242"/>
                  <a:gd name="connsiteY18" fmla="*/ 1455208 h 2191808"/>
                  <a:gd name="connsiteX19" fmla="*/ 259292 w 1891242"/>
                  <a:gd name="connsiteY19" fmla="*/ 1283758 h 2191808"/>
                  <a:gd name="connsiteX20" fmla="*/ 202142 w 1891242"/>
                  <a:gd name="connsiteY20" fmla="*/ 1182158 h 2191808"/>
                  <a:gd name="connsiteX21" fmla="*/ 242624 w 1891242"/>
                  <a:gd name="connsiteY21" fmla="*/ 1101196 h 2191808"/>
                  <a:gd name="connsiteX22" fmla="*/ 354542 w 1891242"/>
                  <a:gd name="connsiteY22" fmla="*/ 1010708 h 2191808"/>
                  <a:gd name="connsiteX0" fmla="*/ 354145 w 1890845"/>
                  <a:gd name="connsiteY0" fmla="*/ 1010708 h 2191808"/>
                  <a:gd name="connsiteX1" fmla="*/ 87445 w 1890845"/>
                  <a:gd name="connsiteY1" fmla="*/ 420158 h 2191808"/>
                  <a:gd name="connsiteX2" fmla="*/ 4895 w 1890845"/>
                  <a:gd name="connsiteY2" fmla="*/ 274108 h 2191808"/>
                  <a:gd name="connsiteX3" fmla="*/ 58076 w 1890845"/>
                  <a:gd name="connsiteY3" fmla="*/ 185208 h 2191808"/>
                  <a:gd name="connsiteX4" fmla="*/ 195395 w 1890845"/>
                  <a:gd name="connsiteY4" fmla="*/ 77258 h 2191808"/>
                  <a:gd name="connsiteX5" fmla="*/ 284295 w 1890845"/>
                  <a:gd name="connsiteY5" fmla="*/ 25664 h 2191808"/>
                  <a:gd name="connsiteX6" fmla="*/ 411295 w 1890845"/>
                  <a:gd name="connsiteY6" fmla="*/ 102658 h 2191808"/>
                  <a:gd name="connsiteX7" fmla="*/ 1160595 w 1890845"/>
                  <a:gd name="connsiteY7" fmla="*/ 648758 h 2191808"/>
                  <a:gd name="connsiteX8" fmla="*/ 1395545 w 1890845"/>
                  <a:gd name="connsiteY8" fmla="*/ 1080558 h 2191808"/>
                  <a:gd name="connsiteX9" fmla="*/ 1789245 w 1890845"/>
                  <a:gd name="connsiteY9" fmla="*/ 1848908 h 2191808"/>
                  <a:gd name="connsiteX10" fmla="*/ 1890845 w 1890845"/>
                  <a:gd name="connsiteY10" fmla="*/ 2064808 h 2191808"/>
                  <a:gd name="connsiteX11" fmla="*/ 1846395 w 1890845"/>
                  <a:gd name="connsiteY11" fmla="*/ 2128308 h 2191808"/>
                  <a:gd name="connsiteX12" fmla="*/ 1744795 w 1890845"/>
                  <a:gd name="connsiteY12" fmla="*/ 2191808 h 2191808"/>
                  <a:gd name="connsiteX13" fmla="*/ 1389195 w 1890845"/>
                  <a:gd name="connsiteY13" fmla="*/ 1969558 h 2191808"/>
                  <a:gd name="connsiteX14" fmla="*/ 874845 w 1890845"/>
                  <a:gd name="connsiteY14" fmla="*/ 1563158 h 2191808"/>
                  <a:gd name="connsiteX15" fmla="*/ 633545 w 1890845"/>
                  <a:gd name="connsiteY15" fmla="*/ 1372658 h 2191808"/>
                  <a:gd name="connsiteX16" fmla="*/ 540676 w 1890845"/>
                  <a:gd name="connsiteY16" fmla="*/ 1458383 h 2191808"/>
                  <a:gd name="connsiteX17" fmla="*/ 468445 w 1890845"/>
                  <a:gd name="connsiteY17" fmla="*/ 1499658 h 2191808"/>
                  <a:gd name="connsiteX18" fmla="*/ 404945 w 1890845"/>
                  <a:gd name="connsiteY18" fmla="*/ 1455208 h 2191808"/>
                  <a:gd name="connsiteX19" fmla="*/ 258895 w 1890845"/>
                  <a:gd name="connsiteY19" fmla="*/ 1283758 h 2191808"/>
                  <a:gd name="connsiteX20" fmla="*/ 201745 w 1890845"/>
                  <a:gd name="connsiteY20" fmla="*/ 1182158 h 2191808"/>
                  <a:gd name="connsiteX21" fmla="*/ 242227 w 1890845"/>
                  <a:gd name="connsiteY21" fmla="*/ 1101196 h 2191808"/>
                  <a:gd name="connsiteX22" fmla="*/ 354145 w 1890845"/>
                  <a:gd name="connsiteY22" fmla="*/ 1010708 h 2191808"/>
                  <a:gd name="connsiteX0" fmla="*/ 354145 w 1890845"/>
                  <a:gd name="connsiteY0" fmla="*/ 1010708 h 2191808"/>
                  <a:gd name="connsiteX1" fmla="*/ 87445 w 1890845"/>
                  <a:gd name="connsiteY1" fmla="*/ 420158 h 2191808"/>
                  <a:gd name="connsiteX2" fmla="*/ 4895 w 1890845"/>
                  <a:gd name="connsiteY2" fmla="*/ 274108 h 2191808"/>
                  <a:gd name="connsiteX3" fmla="*/ 58076 w 1890845"/>
                  <a:gd name="connsiteY3" fmla="*/ 185208 h 2191808"/>
                  <a:gd name="connsiteX4" fmla="*/ 181107 w 1890845"/>
                  <a:gd name="connsiteY4" fmla="*/ 77258 h 2191808"/>
                  <a:gd name="connsiteX5" fmla="*/ 284295 w 1890845"/>
                  <a:gd name="connsiteY5" fmla="*/ 25664 h 2191808"/>
                  <a:gd name="connsiteX6" fmla="*/ 411295 w 1890845"/>
                  <a:gd name="connsiteY6" fmla="*/ 102658 h 2191808"/>
                  <a:gd name="connsiteX7" fmla="*/ 1160595 w 1890845"/>
                  <a:gd name="connsiteY7" fmla="*/ 648758 h 2191808"/>
                  <a:gd name="connsiteX8" fmla="*/ 1395545 w 1890845"/>
                  <a:gd name="connsiteY8" fmla="*/ 1080558 h 2191808"/>
                  <a:gd name="connsiteX9" fmla="*/ 1789245 w 1890845"/>
                  <a:gd name="connsiteY9" fmla="*/ 1848908 h 2191808"/>
                  <a:gd name="connsiteX10" fmla="*/ 1890845 w 1890845"/>
                  <a:gd name="connsiteY10" fmla="*/ 2064808 h 2191808"/>
                  <a:gd name="connsiteX11" fmla="*/ 1846395 w 1890845"/>
                  <a:gd name="connsiteY11" fmla="*/ 2128308 h 2191808"/>
                  <a:gd name="connsiteX12" fmla="*/ 1744795 w 1890845"/>
                  <a:gd name="connsiteY12" fmla="*/ 2191808 h 2191808"/>
                  <a:gd name="connsiteX13" fmla="*/ 1389195 w 1890845"/>
                  <a:gd name="connsiteY13" fmla="*/ 1969558 h 2191808"/>
                  <a:gd name="connsiteX14" fmla="*/ 874845 w 1890845"/>
                  <a:gd name="connsiteY14" fmla="*/ 1563158 h 2191808"/>
                  <a:gd name="connsiteX15" fmla="*/ 633545 w 1890845"/>
                  <a:gd name="connsiteY15" fmla="*/ 1372658 h 2191808"/>
                  <a:gd name="connsiteX16" fmla="*/ 540676 w 1890845"/>
                  <a:gd name="connsiteY16" fmla="*/ 1458383 h 2191808"/>
                  <a:gd name="connsiteX17" fmla="*/ 468445 w 1890845"/>
                  <a:gd name="connsiteY17" fmla="*/ 1499658 h 2191808"/>
                  <a:gd name="connsiteX18" fmla="*/ 404945 w 1890845"/>
                  <a:gd name="connsiteY18" fmla="*/ 1455208 h 2191808"/>
                  <a:gd name="connsiteX19" fmla="*/ 258895 w 1890845"/>
                  <a:gd name="connsiteY19" fmla="*/ 1283758 h 2191808"/>
                  <a:gd name="connsiteX20" fmla="*/ 201745 w 1890845"/>
                  <a:gd name="connsiteY20" fmla="*/ 1182158 h 2191808"/>
                  <a:gd name="connsiteX21" fmla="*/ 242227 w 1890845"/>
                  <a:gd name="connsiteY21" fmla="*/ 1101196 h 2191808"/>
                  <a:gd name="connsiteX22" fmla="*/ 354145 w 1890845"/>
                  <a:gd name="connsiteY22" fmla="*/ 1010708 h 2191808"/>
                  <a:gd name="connsiteX0" fmla="*/ 359701 w 1896401"/>
                  <a:gd name="connsiteY0" fmla="*/ 1010708 h 2191808"/>
                  <a:gd name="connsiteX1" fmla="*/ 126338 w 1896401"/>
                  <a:gd name="connsiteY1" fmla="*/ 517790 h 2191808"/>
                  <a:gd name="connsiteX2" fmla="*/ 10451 w 1896401"/>
                  <a:gd name="connsiteY2" fmla="*/ 274108 h 2191808"/>
                  <a:gd name="connsiteX3" fmla="*/ 63632 w 1896401"/>
                  <a:gd name="connsiteY3" fmla="*/ 185208 h 2191808"/>
                  <a:gd name="connsiteX4" fmla="*/ 186663 w 1896401"/>
                  <a:gd name="connsiteY4" fmla="*/ 77258 h 2191808"/>
                  <a:gd name="connsiteX5" fmla="*/ 289851 w 1896401"/>
                  <a:gd name="connsiteY5" fmla="*/ 25664 h 2191808"/>
                  <a:gd name="connsiteX6" fmla="*/ 416851 w 1896401"/>
                  <a:gd name="connsiteY6" fmla="*/ 102658 h 2191808"/>
                  <a:gd name="connsiteX7" fmla="*/ 1166151 w 1896401"/>
                  <a:gd name="connsiteY7" fmla="*/ 648758 h 2191808"/>
                  <a:gd name="connsiteX8" fmla="*/ 1401101 w 1896401"/>
                  <a:gd name="connsiteY8" fmla="*/ 1080558 h 2191808"/>
                  <a:gd name="connsiteX9" fmla="*/ 1794801 w 1896401"/>
                  <a:gd name="connsiteY9" fmla="*/ 1848908 h 2191808"/>
                  <a:gd name="connsiteX10" fmla="*/ 1896401 w 1896401"/>
                  <a:gd name="connsiteY10" fmla="*/ 2064808 h 2191808"/>
                  <a:gd name="connsiteX11" fmla="*/ 1851951 w 1896401"/>
                  <a:gd name="connsiteY11" fmla="*/ 2128308 h 2191808"/>
                  <a:gd name="connsiteX12" fmla="*/ 1750351 w 1896401"/>
                  <a:gd name="connsiteY12" fmla="*/ 2191808 h 2191808"/>
                  <a:gd name="connsiteX13" fmla="*/ 1394751 w 1896401"/>
                  <a:gd name="connsiteY13" fmla="*/ 1969558 h 2191808"/>
                  <a:gd name="connsiteX14" fmla="*/ 880401 w 1896401"/>
                  <a:gd name="connsiteY14" fmla="*/ 1563158 h 2191808"/>
                  <a:gd name="connsiteX15" fmla="*/ 639101 w 1896401"/>
                  <a:gd name="connsiteY15" fmla="*/ 1372658 h 2191808"/>
                  <a:gd name="connsiteX16" fmla="*/ 546232 w 1896401"/>
                  <a:gd name="connsiteY16" fmla="*/ 1458383 h 2191808"/>
                  <a:gd name="connsiteX17" fmla="*/ 474001 w 1896401"/>
                  <a:gd name="connsiteY17" fmla="*/ 1499658 h 2191808"/>
                  <a:gd name="connsiteX18" fmla="*/ 410501 w 1896401"/>
                  <a:gd name="connsiteY18" fmla="*/ 1455208 h 2191808"/>
                  <a:gd name="connsiteX19" fmla="*/ 264451 w 1896401"/>
                  <a:gd name="connsiteY19" fmla="*/ 1283758 h 2191808"/>
                  <a:gd name="connsiteX20" fmla="*/ 207301 w 1896401"/>
                  <a:gd name="connsiteY20" fmla="*/ 1182158 h 2191808"/>
                  <a:gd name="connsiteX21" fmla="*/ 247783 w 1896401"/>
                  <a:gd name="connsiteY21" fmla="*/ 1101196 h 2191808"/>
                  <a:gd name="connsiteX22" fmla="*/ 359701 w 1896401"/>
                  <a:gd name="connsiteY22" fmla="*/ 1010708 h 2191808"/>
                  <a:gd name="connsiteX0" fmla="*/ 359701 w 1896401"/>
                  <a:gd name="connsiteY0" fmla="*/ 989277 h 2170377"/>
                  <a:gd name="connsiteX1" fmla="*/ 126338 w 1896401"/>
                  <a:gd name="connsiteY1" fmla="*/ 496359 h 2170377"/>
                  <a:gd name="connsiteX2" fmla="*/ 10451 w 1896401"/>
                  <a:gd name="connsiteY2" fmla="*/ 252677 h 2170377"/>
                  <a:gd name="connsiteX3" fmla="*/ 63632 w 1896401"/>
                  <a:gd name="connsiteY3" fmla="*/ 163777 h 2170377"/>
                  <a:gd name="connsiteX4" fmla="*/ 186663 w 1896401"/>
                  <a:gd name="connsiteY4" fmla="*/ 55827 h 2170377"/>
                  <a:gd name="connsiteX5" fmla="*/ 289851 w 1896401"/>
                  <a:gd name="connsiteY5" fmla="*/ 4233 h 2170377"/>
                  <a:gd name="connsiteX6" fmla="*/ 416851 w 1896401"/>
                  <a:gd name="connsiteY6" fmla="*/ 81227 h 2170377"/>
                  <a:gd name="connsiteX7" fmla="*/ 1166151 w 1896401"/>
                  <a:gd name="connsiteY7" fmla="*/ 627327 h 2170377"/>
                  <a:gd name="connsiteX8" fmla="*/ 1401101 w 1896401"/>
                  <a:gd name="connsiteY8" fmla="*/ 1059127 h 2170377"/>
                  <a:gd name="connsiteX9" fmla="*/ 1794801 w 1896401"/>
                  <a:gd name="connsiteY9" fmla="*/ 1827477 h 2170377"/>
                  <a:gd name="connsiteX10" fmla="*/ 1896401 w 1896401"/>
                  <a:gd name="connsiteY10" fmla="*/ 2043377 h 2170377"/>
                  <a:gd name="connsiteX11" fmla="*/ 1851951 w 1896401"/>
                  <a:gd name="connsiteY11" fmla="*/ 2106877 h 2170377"/>
                  <a:gd name="connsiteX12" fmla="*/ 1750351 w 1896401"/>
                  <a:gd name="connsiteY12" fmla="*/ 2170377 h 2170377"/>
                  <a:gd name="connsiteX13" fmla="*/ 1394751 w 1896401"/>
                  <a:gd name="connsiteY13" fmla="*/ 1948127 h 2170377"/>
                  <a:gd name="connsiteX14" fmla="*/ 880401 w 1896401"/>
                  <a:gd name="connsiteY14" fmla="*/ 1541727 h 2170377"/>
                  <a:gd name="connsiteX15" fmla="*/ 639101 w 1896401"/>
                  <a:gd name="connsiteY15" fmla="*/ 1351227 h 2170377"/>
                  <a:gd name="connsiteX16" fmla="*/ 546232 w 1896401"/>
                  <a:gd name="connsiteY16" fmla="*/ 1436952 h 2170377"/>
                  <a:gd name="connsiteX17" fmla="*/ 474001 w 1896401"/>
                  <a:gd name="connsiteY17" fmla="*/ 1478227 h 2170377"/>
                  <a:gd name="connsiteX18" fmla="*/ 410501 w 1896401"/>
                  <a:gd name="connsiteY18" fmla="*/ 1433777 h 2170377"/>
                  <a:gd name="connsiteX19" fmla="*/ 264451 w 1896401"/>
                  <a:gd name="connsiteY19" fmla="*/ 1262327 h 2170377"/>
                  <a:gd name="connsiteX20" fmla="*/ 207301 w 1896401"/>
                  <a:gd name="connsiteY20" fmla="*/ 1160727 h 2170377"/>
                  <a:gd name="connsiteX21" fmla="*/ 247783 w 1896401"/>
                  <a:gd name="connsiteY21" fmla="*/ 1079765 h 2170377"/>
                  <a:gd name="connsiteX22" fmla="*/ 359701 w 1896401"/>
                  <a:gd name="connsiteY22" fmla="*/ 989277 h 2170377"/>
                  <a:gd name="connsiteX0" fmla="*/ 359701 w 1896401"/>
                  <a:gd name="connsiteY0" fmla="*/ 989277 h 2196835"/>
                  <a:gd name="connsiteX1" fmla="*/ 126338 w 1896401"/>
                  <a:gd name="connsiteY1" fmla="*/ 496359 h 2196835"/>
                  <a:gd name="connsiteX2" fmla="*/ 10451 w 1896401"/>
                  <a:gd name="connsiteY2" fmla="*/ 252677 h 2196835"/>
                  <a:gd name="connsiteX3" fmla="*/ 63632 w 1896401"/>
                  <a:gd name="connsiteY3" fmla="*/ 163777 h 2196835"/>
                  <a:gd name="connsiteX4" fmla="*/ 186663 w 1896401"/>
                  <a:gd name="connsiteY4" fmla="*/ 55827 h 2196835"/>
                  <a:gd name="connsiteX5" fmla="*/ 289851 w 1896401"/>
                  <a:gd name="connsiteY5" fmla="*/ 4233 h 2196835"/>
                  <a:gd name="connsiteX6" fmla="*/ 416851 w 1896401"/>
                  <a:gd name="connsiteY6" fmla="*/ 81227 h 2196835"/>
                  <a:gd name="connsiteX7" fmla="*/ 1166151 w 1896401"/>
                  <a:gd name="connsiteY7" fmla="*/ 627327 h 2196835"/>
                  <a:gd name="connsiteX8" fmla="*/ 1401101 w 1896401"/>
                  <a:gd name="connsiteY8" fmla="*/ 1059127 h 2196835"/>
                  <a:gd name="connsiteX9" fmla="*/ 1794801 w 1896401"/>
                  <a:gd name="connsiteY9" fmla="*/ 1827477 h 2196835"/>
                  <a:gd name="connsiteX10" fmla="*/ 1896401 w 1896401"/>
                  <a:gd name="connsiteY10" fmla="*/ 2043377 h 2196835"/>
                  <a:gd name="connsiteX11" fmla="*/ 1851951 w 1896401"/>
                  <a:gd name="connsiteY11" fmla="*/ 2106877 h 2196835"/>
                  <a:gd name="connsiteX12" fmla="*/ 1750351 w 1896401"/>
                  <a:gd name="connsiteY12" fmla="*/ 2170377 h 2196835"/>
                  <a:gd name="connsiteX13" fmla="*/ 1394751 w 1896401"/>
                  <a:gd name="connsiteY13" fmla="*/ 1948127 h 2196835"/>
                  <a:gd name="connsiteX14" fmla="*/ 880401 w 1896401"/>
                  <a:gd name="connsiteY14" fmla="*/ 1541727 h 2196835"/>
                  <a:gd name="connsiteX15" fmla="*/ 639101 w 1896401"/>
                  <a:gd name="connsiteY15" fmla="*/ 1351227 h 2196835"/>
                  <a:gd name="connsiteX16" fmla="*/ 546232 w 1896401"/>
                  <a:gd name="connsiteY16" fmla="*/ 1436952 h 2196835"/>
                  <a:gd name="connsiteX17" fmla="*/ 474001 w 1896401"/>
                  <a:gd name="connsiteY17" fmla="*/ 1478227 h 2196835"/>
                  <a:gd name="connsiteX18" fmla="*/ 410501 w 1896401"/>
                  <a:gd name="connsiteY18" fmla="*/ 1433777 h 2196835"/>
                  <a:gd name="connsiteX19" fmla="*/ 264451 w 1896401"/>
                  <a:gd name="connsiteY19" fmla="*/ 1262327 h 2196835"/>
                  <a:gd name="connsiteX20" fmla="*/ 207301 w 1896401"/>
                  <a:gd name="connsiteY20" fmla="*/ 1160727 h 2196835"/>
                  <a:gd name="connsiteX21" fmla="*/ 247783 w 1896401"/>
                  <a:gd name="connsiteY21" fmla="*/ 1079765 h 2196835"/>
                  <a:gd name="connsiteX22" fmla="*/ 359701 w 1896401"/>
                  <a:gd name="connsiteY22" fmla="*/ 989277 h 2196835"/>
                  <a:gd name="connsiteX0" fmla="*/ 359701 w 1896401"/>
                  <a:gd name="connsiteY0" fmla="*/ 989277 h 2206360"/>
                  <a:gd name="connsiteX1" fmla="*/ 126338 w 1896401"/>
                  <a:gd name="connsiteY1" fmla="*/ 496359 h 2206360"/>
                  <a:gd name="connsiteX2" fmla="*/ 10451 w 1896401"/>
                  <a:gd name="connsiteY2" fmla="*/ 252677 h 2206360"/>
                  <a:gd name="connsiteX3" fmla="*/ 63632 w 1896401"/>
                  <a:gd name="connsiteY3" fmla="*/ 163777 h 2206360"/>
                  <a:gd name="connsiteX4" fmla="*/ 186663 w 1896401"/>
                  <a:gd name="connsiteY4" fmla="*/ 55827 h 2206360"/>
                  <a:gd name="connsiteX5" fmla="*/ 289851 w 1896401"/>
                  <a:gd name="connsiteY5" fmla="*/ 4233 h 2206360"/>
                  <a:gd name="connsiteX6" fmla="*/ 416851 w 1896401"/>
                  <a:gd name="connsiteY6" fmla="*/ 81227 h 2206360"/>
                  <a:gd name="connsiteX7" fmla="*/ 1166151 w 1896401"/>
                  <a:gd name="connsiteY7" fmla="*/ 627327 h 2206360"/>
                  <a:gd name="connsiteX8" fmla="*/ 1401101 w 1896401"/>
                  <a:gd name="connsiteY8" fmla="*/ 1059127 h 2206360"/>
                  <a:gd name="connsiteX9" fmla="*/ 1794801 w 1896401"/>
                  <a:gd name="connsiteY9" fmla="*/ 1827477 h 2206360"/>
                  <a:gd name="connsiteX10" fmla="*/ 1896401 w 1896401"/>
                  <a:gd name="connsiteY10" fmla="*/ 2043377 h 2206360"/>
                  <a:gd name="connsiteX11" fmla="*/ 1851951 w 1896401"/>
                  <a:gd name="connsiteY11" fmla="*/ 2106877 h 2206360"/>
                  <a:gd name="connsiteX12" fmla="*/ 1695583 w 1896401"/>
                  <a:gd name="connsiteY12" fmla="*/ 2179902 h 2206360"/>
                  <a:gd name="connsiteX13" fmla="*/ 1394751 w 1896401"/>
                  <a:gd name="connsiteY13" fmla="*/ 1948127 h 2206360"/>
                  <a:gd name="connsiteX14" fmla="*/ 880401 w 1896401"/>
                  <a:gd name="connsiteY14" fmla="*/ 1541727 h 2206360"/>
                  <a:gd name="connsiteX15" fmla="*/ 639101 w 1896401"/>
                  <a:gd name="connsiteY15" fmla="*/ 1351227 h 2206360"/>
                  <a:gd name="connsiteX16" fmla="*/ 546232 w 1896401"/>
                  <a:gd name="connsiteY16" fmla="*/ 1436952 h 2206360"/>
                  <a:gd name="connsiteX17" fmla="*/ 474001 w 1896401"/>
                  <a:gd name="connsiteY17" fmla="*/ 1478227 h 2206360"/>
                  <a:gd name="connsiteX18" fmla="*/ 410501 w 1896401"/>
                  <a:gd name="connsiteY18" fmla="*/ 1433777 h 2206360"/>
                  <a:gd name="connsiteX19" fmla="*/ 264451 w 1896401"/>
                  <a:gd name="connsiteY19" fmla="*/ 1262327 h 2206360"/>
                  <a:gd name="connsiteX20" fmla="*/ 207301 w 1896401"/>
                  <a:gd name="connsiteY20" fmla="*/ 1160727 h 2206360"/>
                  <a:gd name="connsiteX21" fmla="*/ 247783 w 1896401"/>
                  <a:gd name="connsiteY21" fmla="*/ 1079765 h 2206360"/>
                  <a:gd name="connsiteX22" fmla="*/ 359701 w 1896401"/>
                  <a:gd name="connsiteY22" fmla="*/ 989277 h 2206360"/>
                  <a:gd name="connsiteX0" fmla="*/ 359701 w 1905926"/>
                  <a:gd name="connsiteY0" fmla="*/ 989277 h 2206360"/>
                  <a:gd name="connsiteX1" fmla="*/ 126338 w 1905926"/>
                  <a:gd name="connsiteY1" fmla="*/ 496359 h 2206360"/>
                  <a:gd name="connsiteX2" fmla="*/ 10451 w 1905926"/>
                  <a:gd name="connsiteY2" fmla="*/ 252677 h 2206360"/>
                  <a:gd name="connsiteX3" fmla="*/ 63632 w 1905926"/>
                  <a:gd name="connsiteY3" fmla="*/ 163777 h 2206360"/>
                  <a:gd name="connsiteX4" fmla="*/ 186663 w 1905926"/>
                  <a:gd name="connsiteY4" fmla="*/ 55827 h 2206360"/>
                  <a:gd name="connsiteX5" fmla="*/ 289851 w 1905926"/>
                  <a:gd name="connsiteY5" fmla="*/ 4233 h 2206360"/>
                  <a:gd name="connsiteX6" fmla="*/ 416851 w 1905926"/>
                  <a:gd name="connsiteY6" fmla="*/ 81227 h 2206360"/>
                  <a:gd name="connsiteX7" fmla="*/ 1166151 w 1905926"/>
                  <a:gd name="connsiteY7" fmla="*/ 627327 h 2206360"/>
                  <a:gd name="connsiteX8" fmla="*/ 1401101 w 1905926"/>
                  <a:gd name="connsiteY8" fmla="*/ 1059127 h 2206360"/>
                  <a:gd name="connsiteX9" fmla="*/ 1794801 w 1905926"/>
                  <a:gd name="connsiteY9" fmla="*/ 1827477 h 2206360"/>
                  <a:gd name="connsiteX10" fmla="*/ 1896401 w 1905926"/>
                  <a:gd name="connsiteY10" fmla="*/ 2043377 h 2206360"/>
                  <a:gd name="connsiteX11" fmla="*/ 1851951 w 1905926"/>
                  <a:gd name="connsiteY11" fmla="*/ 2106877 h 2206360"/>
                  <a:gd name="connsiteX12" fmla="*/ 1695583 w 1905926"/>
                  <a:gd name="connsiteY12" fmla="*/ 2179902 h 2206360"/>
                  <a:gd name="connsiteX13" fmla="*/ 1394751 w 1905926"/>
                  <a:gd name="connsiteY13" fmla="*/ 1948127 h 2206360"/>
                  <a:gd name="connsiteX14" fmla="*/ 880401 w 1905926"/>
                  <a:gd name="connsiteY14" fmla="*/ 1541727 h 2206360"/>
                  <a:gd name="connsiteX15" fmla="*/ 639101 w 1905926"/>
                  <a:gd name="connsiteY15" fmla="*/ 1351227 h 2206360"/>
                  <a:gd name="connsiteX16" fmla="*/ 546232 w 1905926"/>
                  <a:gd name="connsiteY16" fmla="*/ 1436952 h 2206360"/>
                  <a:gd name="connsiteX17" fmla="*/ 474001 w 1905926"/>
                  <a:gd name="connsiteY17" fmla="*/ 1478227 h 2206360"/>
                  <a:gd name="connsiteX18" fmla="*/ 410501 w 1905926"/>
                  <a:gd name="connsiteY18" fmla="*/ 1433777 h 2206360"/>
                  <a:gd name="connsiteX19" fmla="*/ 264451 w 1905926"/>
                  <a:gd name="connsiteY19" fmla="*/ 1262327 h 2206360"/>
                  <a:gd name="connsiteX20" fmla="*/ 207301 w 1905926"/>
                  <a:gd name="connsiteY20" fmla="*/ 1160727 h 2206360"/>
                  <a:gd name="connsiteX21" fmla="*/ 247783 w 1905926"/>
                  <a:gd name="connsiteY21" fmla="*/ 1079765 h 2206360"/>
                  <a:gd name="connsiteX22" fmla="*/ 359701 w 1905926"/>
                  <a:gd name="connsiteY22" fmla="*/ 989277 h 2206360"/>
                  <a:gd name="connsiteX0" fmla="*/ 359701 w 1912937"/>
                  <a:gd name="connsiteY0" fmla="*/ 989277 h 2195777"/>
                  <a:gd name="connsiteX1" fmla="*/ 126338 w 1912937"/>
                  <a:gd name="connsiteY1" fmla="*/ 496359 h 2195777"/>
                  <a:gd name="connsiteX2" fmla="*/ 10451 w 1912937"/>
                  <a:gd name="connsiteY2" fmla="*/ 252677 h 2195777"/>
                  <a:gd name="connsiteX3" fmla="*/ 63632 w 1912937"/>
                  <a:gd name="connsiteY3" fmla="*/ 163777 h 2195777"/>
                  <a:gd name="connsiteX4" fmla="*/ 186663 w 1912937"/>
                  <a:gd name="connsiteY4" fmla="*/ 55827 h 2195777"/>
                  <a:gd name="connsiteX5" fmla="*/ 289851 w 1912937"/>
                  <a:gd name="connsiteY5" fmla="*/ 4233 h 2195777"/>
                  <a:gd name="connsiteX6" fmla="*/ 416851 w 1912937"/>
                  <a:gd name="connsiteY6" fmla="*/ 81227 h 2195777"/>
                  <a:gd name="connsiteX7" fmla="*/ 1166151 w 1912937"/>
                  <a:gd name="connsiteY7" fmla="*/ 627327 h 2195777"/>
                  <a:gd name="connsiteX8" fmla="*/ 1401101 w 1912937"/>
                  <a:gd name="connsiteY8" fmla="*/ 1059127 h 2195777"/>
                  <a:gd name="connsiteX9" fmla="*/ 1794801 w 1912937"/>
                  <a:gd name="connsiteY9" fmla="*/ 1827477 h 2195777"/>
                  <a:gd name="connsiteX10" fmla="*/ 1896401 w 1912937"/>
                  <a:gd name="connsiteY10" fmla="*/ 2043377 h 2195777"/>
                  <a:gd name="connsiteX11" fmla="*/ 1695583 w 1912937"/>
                  <a:gd name="connsiteY11" fmla="*/ 2179902 h 2195777"/>
                  <a:gd name="connsiteX12" fmla="*/ 1394751 w 1912937"/>
                  <a:gd name="connsiteY12" fmla="*/ 1948127 h 2195777"/>
                  <a:gd name="connsiteX13" fmla="*/ 880401 w 1912937"/>
                  <a:gd name="connsiteY13" fmla="*/ 1541727 h 2195777"/>
                  <a:gd name="connsiteX14" fmla="*/ 639101 w 1912937"/>
                  <a:gd name="connsiteY14" fmla="*/ 1351227 h 2195777"/>
                  <a:gd name="connsiteX15" fmla="*/ 546232 w 1912937"/>
                  <a:gd name="connsiteY15" fmla="*/ 1436952 h 2195777"/>
                  <a:gd name="connsiteX16" fmla="*/ 474001 w 1912937"/>
                  <a:gd name="connsiteY16" fmla="*/ 1478227 h 2195777"/>
                  <a:gd name="connsiteX17" fmla="*/ 410501 w 1912937"/>
                  <a:gd name="connsiteY17" fmla="*/ 1433777 h 2195777"/>
                  <a:gd name="connsiteX18" fmla="*/ 264451 w 1912937"/>
                  <a:gd name="connsiteY18" fmla="*/ 1262327 h 2195777"/>
                  <a:gd name="connsiteX19" fmla="*/ 207301 w 1912937"/>
                  <a:gd name="connsiteY19" fmla="*/ 1160727 h 2195777"/>
                  <a:gd name="connsiteX20" fmla="*/ 247783 w 1912937"/>
                  <a:gd name="connsiteY20" fmla="*/ 1079765 h 2195777"/>
                  <a:gd name="connsiteX21" fmla="*/ 359701 w 1912937"/>
                  <a:gd name="connsiteY21" fmla="*/ 989277 h 219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937" h="2195777">
                    <a:moveTo>
                      <a:pt x="359701" y="989277"/>
                    </a:moveTo>
                    <a:lnTo>
                      <a:pt x="126338" y="496359"/>
                    </a:lnTo>
                    <a:cubicBezTo>
                      <a:pt x="68130" y="373592"/>
                      <a:pt x="20902" y="308107"/>
                      <a:pt x="10451" y="252677"/>
                    </a:cubicBezTo>
                    <a:cubicBezTo>
                      <a:pt x="0" y="197247"/>
                      <a:pt x="31882" y="196585"/>
                      <a:pt x="63632" y="163777"/>
                    </a:cubicBezTo>
                    <a:lnTo>
                      <a:pt x="186663" y="55827"/>
                    </a:lnTo>
                    <a:cubicBezTo>
                      <a:pt x="218413" y="27252"/>
                      <a:pt x="251486" y="0"/>
                      <a:pt x="289851" y="4233"/>
                    </a:cubicBezTo>
                    <a:cubicBezTo>
                      <a:pt x="328216" y="8466"/>
                      <a:pt x="316839" y="23813"/>
                      <a:pt x="416851" y="81227"/>
                    </a:cubicBezTo>
                    <a:lnTo>
                      <a:pt x="1166151" y="627327"/>
                    </a:lnTo>
                    <a:cubicBezTo>
                      <a:pt x="1258226" y="737394"/>
                      <a:pt x="1296326" y="859102"/>
                      <a:pt x="1401101" y="1059127"/>
                    </a:cubicBezTo>
                    <a:lnTo>
                      <a:pt x="1794801" y="1827477"/>
                    </a:lnTo>
                    <a:cubicBezTo>
                      <a:pt x="1877351" y="1991519"/>
                      <a:pt x="1912937" y="1984640"/>
                      <a:pt x="1896401" y="2043377"/>
                    </a:cubicBezTo>
                    <a:cubicBezTo>
                      <a:pt x="1879865" y="2102115"/>
                      <a:pt x="1779191" y="2195777"/>
                      <a:pt x="1695583" y="2179902"/>
                    </a:cubicBezTo>
                    <a:cubicBezTo>
                      <a:pt x="1619383" y="2153444"/>
                      <a:pt x="1539743" y="2052902"/>
                      <a:pt x="1394751" y="1948127"/>
                    </a:cubicBezTo>
                    <a:lnTo>
                      <a:pt x="880401" y="1541727"/>
                    </a:lnTo>
                    <a:lnTo>
                      <a:pt x="639101" y="1351227"/>
                    </a:lnTo>
                    <a:lnTo>
                      <a:pt x="546232" y="1436952"/>
                    </a:lnTo>
                    <a:cubicBezTo>
                      <a:pt x="518715" y="1458119"/>
                      <a:pt x="496623" y="1478756"/>
                      <a:pt x="474001" y="1478227"/>
                    </a:cubicBezTo>
                    <a:cubicBezTo>
                      <a:pt x="451379" y="1477698"/>
                      <a:pt x="445426" y="1469760"/>
                      <a:pt x="410501" y="1433777"/>
                    </a:cubicBezTo>
                    <a:lnTo>
                      <a:pt x="264451" y="1262327"/>
                    </a:lnTo>
                    <a:cubicBezTo>
                      <a:pt x="230584" y="1216819"/>
                      <a:pt x="210079" y="1191154"/>
                      <a:pt x="207301" y="1160727"/>
                    </a:cubicBezTo>
                    <a:cubicBezTo>
                      <a:pt x="204523" y="1130300"/>
                      <a:pt x="222383" y="1108340"/>
                      <a:pt x="247783" y="1079765"/>
                    </a:cubicBezTo>
                    <a:lnTo>
                      <a:pt x="359701" y="98927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1883984" y="1269829"/>
                <a:ext cx="24863" cy="8235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grpSp>
            <p:nvGrpSpPr>
              <p:cNvPr id="397" name="Group 417"/>
              <p:cNvGrpSpPr/>
              <p:nvPr/>
            </p:nvGrpSpPr>
            <p:grpSpPr>
              <a:xfrm flipH="1">
                <a:off x="437499" y="1637676"/>
                <a:ext cx="186422" cy="429768"/>
                <a:chOff x="1766870" y="879728"/>
                <a:chExt cx="136275" cy="255412"/>
              </a:xfrm>
              <a:grpFill/>
            </p:grpSpPr>
            <p:sp>
              <p:nvSpPr>
                <p:cNvPr id="408" name="Rectangle 407"/>
                <p:cNvSpPr/>
                <p:nvPr/>
              </p:nvSpPr>
              <p:spPr bwMode="auto">
                <a:xfrm flipH="1">
                  <a:off x="1766870" y="895885"/>
                  <a:ext cx="15891" cy="2336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 bwMode="auto">
                <a:xfrm flipH="1">
                  <a:off x="1865240" y="879728"/>
                  <a:ext cx="37905" cy="25541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5400" b="1" kern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</p:grpSp>
          <p:sp>
            <p:nvSpPr>
              <p:cNvPr id="398" name="Rounded Rectangle 397"/>
              <p:cNvSpPr/>
              <p:nvPr/>
            </p:nvSpPr>
            <p:spPr bwMode="auto">
              <a:xfrm flipH="1">
                <a:off x="2293764" y="1948649"/>
                <a:ext cx="41179" cy="166221"/>
              </a:xfrm>
              <a:prstGeom prst="round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99" name="Rounded Rectangle 398"/>
              <p:cNvSpPr/>
              <p:nvPr/>
            </p:nvSpPr>
            <p:spPr bwMode="auto">
              <a:xfrm flipH="1">
                <a:off x="2262879" y="1900389"/>
                <a:ext cx="102949" cy="617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2301925" y="1697326"/>
                <a:ext cx="21739" cy="20589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 rot="5400000">
                <a:off x="2098383" y="1659999"/>
                <a:ext cx="21739" cy="41179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2" name="Bent-Up Arrow 401"/>
              <p:cNvSpPr/>
              <p:nvPr/>
            </p:nvSpPr>
            <p:spPr bwMode="auto">
              <a:xfrm rot="5400000" flipH="1">
                <a:off x="2194089" y="1737862"/>
                <a:ext cx="140010" cy="120439"/>
              </a:xfrm>
              <a:prstGeom prst="bentUpArrow">
                <a:avLst>
                  <a:gd name="adj1" fmla="val 17734"/>
                  <a:gd name="adj2" fmla="val 25000"/>
                  <a:gd name="adj3" fmla="val 55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 bwMode="auto">
              <a:xfrm flipH="1">
                <a:off x="2195210" y="1845698"/>
                <a:ext cx="41179" cy="41179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 rot="5400000">
                <a:off x="2098383" y="1826218"/>
                <a:ext cx="21739" cy="41179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5" name="Rounded Rectangle 404"/>
              <p:cNvSpPr/>
              <p:nvPr/>
            </p:nvSpPr>
            <p:spPr bwMode="auto">
              <a:xfrm rot="5400000" flipH="1">
                <a:off x="1984058" y="1825323"/>
                <a:ext cx="102949" cy="617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406" name="Rounded Rectangle 405"/>
              <p:cNvSpPr/>
              <p:nvPr/>
            </p:nvSpPr>
            <p:spPr bwMode="auto">
              <a:xfrm rot="5400000" flipH="1">
                <a:off x="2112744" y="1991544"/>
                <a:ext cx="102949" cy="617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cxnSp>
            <p:nvCxnSpPr>
              <p:cNvPr id="407" name="Straight Connector 406"/>
              <p:cNvCxnSpPr/>
              <p:nvPr/>
            </p:nvCxnSpPr>
            <p:spPr bwMode="auto">
              <a:xfrm flipH="1">
                <a:off x="334385" y="2058626"/>
                <a:ext cx="1266348" cy="0"/>
              </a:xfrm>
              <a:prstGeom prst="line">
                <a:avLst/>
              </a:prstGeom>
              <a:grpFill/>
              <a:ln w="28575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3" name="Group 332"/>
            <p:cNvGrpSpPr/>
            <p:nvPr/>
          </p:nvGrpSpPr>
          <p:grpSpPr>
            <a:xfrm>
              <a:off x="3727661" y="5685933"/>
              <a:ext cx="1215340" cy="461361"/>
              <a:chOff x="3727661" y="5685933"/>
              <a:chExt cx="1215340" cy="461361"/>
            </a:xfrm>
          </p:grpSpPr>
          <p:sp>
            <p:nvSpPr>
              <p:cNvPr id="377" name="Freeform 88"/>
              <p:cNvSpPr>
                <a:spLocks noEditPoints="1"/>
              </p:cNvSpPr>
              <p:nvPr/>
            </p:nvSpPr>
            <p:spPr bwMode="auto">
              <a:xfrm>
                <a:off x="4434415" y="5685933"/>
                <a:ext cx="505350" cy="454305"/>
              </a:xfrm>
              <a:custGeom>
                <a:avLst/>
                <a:gdLst/>
                <a:ahLst/>
                <a:cxnLst>
                  <a:cxn ang="0">
                    <a:pos x="391" y="261"/>
                  </a:cxn>
                  <a:cxn ang="0">
                    <a:pos x="391" y="198"/>
                  </a:cxn>
                  <a:cxn ang="0">
                    <a:pos x="329" y="153"/>
                  </a:cxn>
                  <a:cxn ang="0">
                    <a:pos x="328" y="14"/>
                  </a:cxn>
                  <a:cxn ang="0">
                    <a:pos x="294" y="0"/>
                  </a:cxn>
                  <a:cxn ang="0">
                    <a:pos x="291" y="14"/>
                  </a:cxn>
                  <a:cxn ang="0">
                    <a:pos x="157" y="153"/>
                  </a:cxn>
                  <a:cxn ang="0">
                    <a:pos x="76" y="206"/>
                  </a:cxn>
                  <a:cxn ang="0">
                    <a:pos x="27" y="360"/>
                  </a:cxn>
                  <a:cxn ang="0">
                    <a:pos x="0" y="400"/>
                  </a:cxn>
                  <a:cxn ang="0">
                    <a:pos x="333" y="166"/>
                  </a:cxn>
                  <a:cxn ang="0">
                    <a:pos x="333" y="166"/>
                  </a:cxn>
                  <a:cxn ang="0">
                    <a:pos x="282" y="179"/>
                  </a:cxn>
                  <a:cxn ang="0">
                    <a:pos x="256" y="191"/>
                  </a:cxn>
                  <a:cxn ang="0">
                    <a:pos x="230" y="179"/>
                  </a:cxn>
                  <a:cxn ang="0">
                    <a:pos x="180" y="166"/>
                  </a:cxn>
                  <a:cxn ang="0">
                    <a:pos x="180" y="166"/>
                  </a:cxn>
                  <a:cxn ang="0">
                    <a:pos x="124" y="243"/>
                  </a:cxn>
                  <a:cxn ang="0">
                    <a:pos x="175" y="381"/>
                  </a:cxn>
                  <a:cxn ang="0">
                    <a:pos x="187" y="311"/>
                  </a:cxn>
                  <a:cxn ang="0">
                    <a:pos x="187" y="311"/>
                  </a:cxn>
                  <a:cxn ang="0">
                    <a:pos x="211" y="340"/>
                  </a:cxn>
                  <a:cxn ang="0">
                    <a:pos x="191" y="270"/>
                  </a:cxn>
                  <a:cxn ang="0">
                    <a:pos x="215" y="381"/>
                  </a:cxn>
                  <a:cxn ang="0">
                    <a:pos x="234" y="311"/>
                  </a:cxn>
                  <a:cxn ang="0">
                    <a:pos x="234" y="311"/>
                  </a:cxn>
                  <a:cxn ang="0">
                    <a:pos x="257" y="340"/>
                  </a:cxn>
                  <a:cxn ang="0">
                    <a:pos x="238" y="270"/>
                  </a:cxn>
                  <a:cxn ang="0">
                    <a:pos x="261" y="381"/>
                  </a:cxn>
                  <a:cxn ang="0">
                    <a:pos x="280" y="311"/>
                  </a:cxn>
                  <a:cxn ang="0">
                    <a:pos x="280" y="311"/>
                  </a:cxn>
                  <a:cxn ang="0">
                    <a:pos x="304" y="340"/>
                  </a:cxn>
                  <a:cxn ang="0">
                    <a:pos x="284" y="270"/>
                  </a:cxn>
                  <a:cxn ang="0">
                    <a:pos x="308" y="381"/>
                  </a:cxn>
                  <a:cxn ang="0">
                    <a:pos x="327" y="311"/>
                  </a:cxn>
                  <a:cxn ang="0">
                    <a:pos x="327" y="311"/>
                  </a:cxn>
                  <a:cxn ang="0">
                    <a:pos x="344" y="340"/>
                  </a:cxn>
                  <a:cxn ang="0">
                    <a:pos x="331" y="270"/>
                  </a:cxn>
                  <a:cxn ang="0">
                    <a:pos x="375" y="381"/>
                  </a:cxn>
                  <a:cxn ang="0">
                    <a:pos x="380" y="381"/>
                  </a:cxn>
                  <a:cxn ang="0">
                    <a:pos x="367" y="299"/>
                  </a:cxn>
                  <a:cxn ang="0">
                    <a:pos x="157" y="226"/>
                  </a:cxn>
                  <a:cxn ang="0">
                    <a:pos x="137" y="360"/>
                  </a:cxn>
                  <a:cxn ang="0">
                    <a:pos x="87" y="208"/>
                  </a:cxn>
                  <a:cxn ang="0">
                    <a:pos x="87" y="188"/>
                  </a:cxn>
                  <a:cxn ang="0">
                    <a:pos x="356" y="221"/>
                  </a:cxn>
                  <a:cxn ang="0">
                    <a:pos x="384" y="198"/>
                  </a:cxn>
                  <a:cxn ang="0">
                    <a:pos x="380" y="255"/>
                  </a:cxn>
                </a:cxnLst>
                <a:rect l="0" t="0" r="r" b="b"/>
                <a:pathLst>
                  <a:path w="445" h="400">
                    <a:moveTo>
                      <a:pt x="409" y="381"/>
                    </a:moveTo>
                    <a:cubicBezTo>
                      <a:pt x="409" y="299"/>
                      <a:pt x="409" y="299"/>
                      <a:pt x="409" y="299"/>
                    </a:cubicBezTo>
                    <a:cubicBezTo>
                      <a:pt x="405" y="285"/>
                      <a:pt x="398" y="275"/>
                      <a:pt x="391" y="273"/>
                    </a:cubicBezTo>
                    <a:cubicBezTo>
                      <a:pt x="391" y="261"/>
                      <a:pt x="391" y="261"/>
                      <a:pt x="391" y="261"/>
                    </a:cubicBezTo>
                    <a:cubicBezTo>
                      <a:pt x="393" y="261"/>
                      <a:pt x="394" y="258"/>
                      <a:pt x="394" y="255"/>
                    </a:cubicBezTo>
                    <a:cubicBezTo>
                      <a:pt x="394" y="251"/>
                      <a:pt x="394" y="251"/>
                      <a:pt x="394" y="251"/>
                    </a:cubicBezTo>
                    <a:cubicBezTo>
                      <a:pt x="394" y="248"/>
                      <a:pt x="393" y="245"/>
                      <a:pt x="391" y="245"/>
                    </a:cubicBezTo>
                    <a:cubicBezTo>
                      <a:pt x="391" y="198"/>
                      <a:pt x="391" y="198"/>
                      <a:pt x="391" y="198"/>
                    </a:cubicBezTo>
                    <a:cubicBezTo>
                      <a:pt x="391" y="187"/>
                      <a:pt x="383" y="177"/>
                      <a:pt x="372" y="177"/>
                    </a:cubicBezTo>
                    <a:cubicBezTo>
                      <a:pt x="356" y="177"/>
                      <a:pt x="356" y="177"/>
                      <a:pt x="356" y="177"/>
                    </a:cubicBezTo>
                    <a:cubicBezTo>
                      <a:pt x="356" y="153"/>
                      <a:pt x="356" y="153"/>
                      <a:pt x="356" y="153"/>
                    </a:cubicBezTo>
                    <a:cubicBezTo>
                      <a:pt x="329" y="153"/>
                      <a:pt x="329" y="153"/>
                      <a:pt x="329" y="153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6" y="17"/>
                      <a:pt x="326" y="17"/>
                      <a:pt x="326" y="17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28" y="14"/>
                      <a:pt x="328" y="14"/>
                      <a:pt x="328" y="1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2" y="3"/>
                      <a:pt x="322" y="3"/>
                      <a:pt x="322" y="3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3"/>
                      <a:pt x="294" y="3"/>
                      <a:pt x="294" y="3"/>
                    </a:cubicBezTo>
                    <a:cubicBezTo>
                      <a:pt x="288" y="3"/>
                      <a:pt x="288" y="3"/>
                      <a:pt x="288" y="3"/>
                    </a:cubicBezTo>
                    <a:cubicBezTo>
                      <a:pt x="288" y="14"/>
                      <a:pt x="288" y="14"/>
                      <a:pt x="288" y="14"/>
                    </a:cubicBezTo>
                    <a:cubicBezTo>
                      <a:pt x="291" y="14"/>
                      <a:pt x="291" y="14"/>
                      <a:pt x="291" y="14"/>
                    </a:cubicBezTo>
                    <a:cubicBezTo>
                      <a:pt x="291" y="17"/>
                      <a:pt x="291" y="17"/>
                      <a:pt x="291" y="17"/>
                    </a:cubicBezTo>
                    <a:cubicBezTo>
                      <a:pt x="295" y="17"/>
                      <a:pt x="295" y="17"/>
                      <a:pt x="295" y="17"/>
                    </a:cubicBezTo>
                    <a:cubicBezTo>
                      <a:pt x="290" y="153"/>
                      <a:pt x="290" y="153"/>
                      <a:pt x="290" y="153"/>
                    </a:cubicBezTo>
                    <a:cubicBezTo>
                      <a:pt x="157" y="153"/>
                      <a:pt x="157" y="153"/>
                      <a:pt x="157" y="153"/>
                    </a:cubicBezTo>
                    <a:cubicBezTo>
                      <a:pt x="157" y="176"/>
                      <a:pt x="157" y="176"/>
                      <a:pt x="157" y="176"/>
                    </a:cubicBezTo>
                    <a:cubicBezTo>
                      <a:pt x="95" y="176"/>
                      <a:pt x="95" y="176"/>
                      <a:pt x="95" y="176"/>
                    </a:cubicBezTo>
                    <a:cubicBezTo>
                      <a:pt x="84" y="177"/>
                      <a:pt x="76" y="187"/>
                      <a:pt x="76" y="198"/>
                    </a:cubicBezTo>
                    <a:cubicBezTo>
                      <a:pt x="76" y="206"/>
                      <a:pt x="76" y="206"/>
                      <a:pt x="76" y="206"/>
                    </a:cubicBezTo>
                    <a:cubicBezTo>
                      <a:pt x="74" y="207"/>
                      <a:pt x="73" y="209"/>
                      <a:pt x="73" y="211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48" y="217"/>
                      <a:pt x="27" y="243"/>
                      <a:pt x="27" y="243"/>
                    </a:cubicBezTo>
                    <a:cubicBezTo>
                      <a:pt x="27" y="360"/>
                      <a:pt x="27" y="360"/>
                      <a:pt x="27" y="360"/>
                    </a:cubicBezTo>
                    <a:cubicBezTo>
                      <a:pt x="19" y="360"/>
                      <a:pt x="19" y="360"/>
                      <a:pt x="19" y="360"/>
                    </a:cubicBezTo>
                    <a:cubicBezTo>
                      <a:pt x="19" y="381"/>
                      <a:pt x="19" y="381"/>
                      <a:pt x="19" y="38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445" y="400"/>
                      <a:pt x="445" y="400"/>
                      <a:pt x="445" y="400"/>
                    </a:cubicBezTo>
                    <a:cubicBezTo>
                      <a:pt x="445" y="381"/>
                      <a:pt x="445" y="381"/>
                      <a:pt x="445" y="381"/>
                    </a:cubicBezTo>
                    <a:lnTo>
                      <a:pt x="409" y="381"/>
                    </a:lnTo>
                    <a:close/>
                    <a:moveTo>
                      <a:pt x="333" y="166"/>
                    </a:moveTo>
                    <a:cubicBezTo>
                      <a:pt x="340" y="166"/>
                      <a:pt x="345" y="172"/>
                      <a:pt x="345" y="179"/>
                    </a:cubicBezTo>
                    <a:cubicBezTo>
                      <a:pt x="345" y="185"/>
                      <a:pt x="340" y="191"/>
                      <a:pt x="333" y="191"/>
                    </a:cubicBezTo>
                    <a:cubicBezTo>
                      <a:pt x="326" y="191"/>
                      <a:pt x="321" y="185"/>
                      <a:pt x="321" y="179"/>
                    </a:cubicBezTo>
                    <a:cubicBezTo>
                      <a:pt x="321" y="172"/>
                      <a:pt x="326" y="166"/>
                      <a:pt x="333" y="166"/>
                    </a:cubicBezTo>
                    <a:close/>
                    <a:moveTo>
                      <a:pt x="295" y="166"/>
                    </a:moveTo>
                    <a:cubicBezTo>
                      <a:pt x="301" y="166"/>
                      <a:pt x="307" y="172"/>
                      <a:pt x="307" y="179"/>
                    </a:cubicBezTo>
                    <a:cubicBezTo>
                      <a:pt x="307" y="185"/>
                      <a:pt x="301" y="191"/>
                      <a:pt x="295" y="191"/>
                    </a:cubicBezTo>
                    <a:cubicBezTo>
                      <a:pt x="288" y="191"/>
                      <a:pt x="282" y="185"/>
                      <a:pt x="282" y="179"/>
                    </a:cubicBezTo>
                    <a:cubicBezTo>
                      <a:pt x="282" y="172"/>
                      <a:pt x="288" y="166"/>
                      <a:pt x="295" y="166"/>
                    </a:cubicBezTo>
                    <a:close/>
                    <a:moveTo>
                      <a:pt x="256" y="166"/>
                    </a:moveTo>
                    <a:cubicBezTo>
                      <a:pt x="263" y="166"/>
                      <a:pt x="268" y="172"/>
                      <a:pt x="268" y="179"/>
                    </a:cubicBezTo>
                    <a:cubicBezTo>
                      <a:pt x="268" y="185"/>
                      <a:pt x="263" y="191"/>
                      <a:pt x="256" y="191"/>
                    </a:cubicBezTo>
                    <a:cubicBezTo>
                      <a:pt x="249" y="191"/>
                      <a:pt x="244" y="185"/>
                      <a:pt x="244" y="179"/>
                    </a:cubicBezTo>
                    <a:cubicBezTo>
                      <a:pt x="244" y="172"/>
                      <a:pt x="249" y="166"/>
                      <a:pt x="256" y="166"/>
                    </a:cubicBezTo>
                    <a:close/>
                    <a:moveTo>
                      <a:pt x="218" y="166"/>
                    </a:moveTo>
                    <a:cubicBezTo>
                      <a:pt x="225" y="166"/>
                      <a:pt x="230" y="172"/>
                      <a:pt x="230" y="179"/>
                    </a:cubicBezTo>
                    <a:cubicBezTo>
                      <a:pt x="230" y="185"/>
                      <a:pt x="225" y="191"/>
                      <a:pt x="218" y="191"/>
                    </a:cubicBezTo>
                    <a:cubicBezTo>
                      <a:pt x="211" y="191"/>
                      <a:pt x="206" y="185"/>
                      <a:pt x="206" y="179"/>
                    </a:cubicBezTo>
                    <a:cubicBezTo>
                      <a:pt x="206" y="172"/>
                      <a:pt x="211" y="166"/>
                      <a:pt x="218" y="166"/>
                    </a:cubicBezTo>
                    <a:close/>
                    <a:moveTo>
                      <a:pt x="180" y="166"/>
                    </a:moveTo>
                    <a:cubicBezTo>
                      <a:pt x="186" y="166"/>
                      <a:pt x="192" y="172"/>
                      <a:pt x="192" y="179"/>
                    </a:cubicBezTo>
                    <a:cubicBezTo>
                      <a:pt x="192" y="185"/>
                      <a:pt x="186" y="191"/>
                      <a:pt x="180" y="191"/>
                    </a:cubicBezTo>
                    <a:cubicBezTo>
                      <a:pt x="173" y="191"/>
                      <a:pt x="167" y="185"/>
                      <a:pt x="167" y="179"/>
                    </a:cubicBezTo>
                    <a:cubicBezTo>
                      <a:pt x="167" y="172"/>
                      <a:pt x="173" y="166"/>
                      <a:pt x="180" y="166"/>
                    </a:cubicBezTo>
                    <a:close/>
                    <a:moveTo>
                      <a:pt x="127" y="360"/>
                    </a:moveTo>
                    <a:cubicBezTo>
                      <a:pt x="121" y="360"/>
                      <a:pt x="121" y="360"/>
                      <a:pt x="121" y="360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21" y="245"/>
                      <a:pt x="122" y="243"/>
                      <a:pt x="124" y="243"/>
                    </a:cubicBezTo>
                    <a:cubicBezTo>
                      <a:pt x="126" y="243"/>
                      <a:pt x="127" y="245"/>
                      <a:pt x="127" y="247"/>
                    </a:cubicBezTo>
                    <a:lnTo>
                      <a:pt x="127" y="360"/>
                    </a:lnTo>
                    <a:close/>
                    <a:moveTo>
                      <a:pt x="187" y="381"/>
                    </a:moveTo>
                    <a:cubicBezTo>
                      <a:pt x="175" y="381"/>
                      <a:pt x="175" y="381"/>
                      <a:pt x="175" y="381"/>
                    </a:cubicBezTo>
                    <a:cubicBezTo>
                      <a:pt x="175" y="340"/>
                      <a:pt x="175" y="340"/>
                      <a:pt x="175" y="340"/>
                    </a:cubicBezTo>
                    <a:cubicBezTo>
                      <a:pt x="187" y="340"/>
                      <a:pt x="187" y="340"/>
                      <a:pt x="187" y="340"/>
                    </a:cubicBezTo>
                    <a:lnTo>
                      <a:pt x="187" y="381"/>
                    </a:lnTo>
                    <a:close/>
                    <a:moveTo>
                      <a:pt x="187" y="311"/>
                    </a:moveTo>
                    <a:cubicBezTo>
                      <a:pt x="175" y="311"/>
                      <a:pt x="175" y="311"/>
                      <a:pt x="175" y="311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87" y="270"/>
                      <a:pt x="187" y="270"/>
                      <a:pt x="187" y="270"/>
                    </a:cubicBezTo>
                    <a:lnTo>
                      <a:pt x="187" y="311"/>
                    </a:lnTo>
                    <a:close/>
                    <a:moveTo>
                      <a:pt x="211" y="381"/>
                    </a:moveTo>
                    <a:cubicBezTo>
                      <a:pt x="191" y="381"/>
                      <a:pt x="191" y="381"/>
                      <a:pt x="191" y="381"/>
                    </a:cubicBezTo>
                    <a:cubicBezTo>
                      <a:pt x="191" y="340"/>
                      <a:pt x="191" y="340"/>
                      <a:pt x="191" y="340"/>
                    </a:cubicBezTo>
                    <a:cubicBezTo>
                      <a:pt x="211" y="340"/>
                      <a:pt x="211" y="340"/>
                      <a:pt x="211" y="340"/>
                    </a:cubicBezTo>
                    <a:lnTo>
                      <a:pt x="211" y="381"/>
                    </a:lnTo>
                    <a:close/>
                    <a:moveTo>
                      <a:pt x="211" y="311"/>
                    </a:moveTo>
                    <a:cubicBezTo>
                      <a:pt x="191" y="311"/>
                      <a:pt x="191" y="311"/>
                      <a:pt x="191" y="311"/>
                    </a:cubicBezTo>
                    <a:cubicBezTo>
                      <a:pt x="191" y="270"/>
                      <a:pt x="191" y="270"/>
                      <a:pt x="19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lnTo>
                      <a:pt x="211" y="311"/>
                    </a:lnTo>
                    <a:close/>
                    <a:moveTo>
                      <a:pt x="234" y="381"/>
                    </a:moveTo>
                    <a:cubicBezTo>
                      <a:pt x="215" y="381"/>
                      <a:pt x="215" y="381"/>
                      <a:pt x="215" y="381"/>
                    </a:cubicBezTo>
                    <a:cubicBezTo>
                      <a:pt x="215" y="340"/>
                      <a:pt x="215" y="340"/>
                      <a:pt x="215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lnTo>
                      <a:pt x="234" y="381"/>
                    </a:lnTo>
                    <a:close/>
                    <a:moveTo>
                      <a:pt x="234" y="311"/>
                    </a:moveTo>
                    <a:cubicBezTo>
                      <a:pt x="215" y="311"/>
                      <a:pt x="215" y="311"/>
                      <a:pt x="215" y="311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34" y="270"/>
                      <a:pt x="234" y="270"/>
                      <a:pt x="234" y="270"/>
                    </a:cubicBezTo>
                    <a:lnTo>
                      <a:pt x="234" y="311"/>
                    </a:lnTo>
                    <a:close/>
                    <a:moveTo>
                      <a:pt x="257" y="381"/>
                    </a:moveTo>
                    <a:cubicBezTo>
                      <a:pt x="238" y="381"/>
                      <a:pt x="238" y="381"/>
                      <a:pt x="238" y="381"/>
                    </a:cubicBezTo>
                    <a:cubicBezTo>
                      <a:pt x="238" y="340"/>
                      <a:pt x="238" y="340"/>
                      <a:pt x="238" y="340"/>
                    </a:cubicBezTo>
                    <a:cubicBezTo>
                      <a:pt x="257" y="340"/>
                      <a:pt x="257" y="340"/>
                      <a:pt x="257" y="340"/>
                    </a:cubicBezTo>
                    <a:lnTo>
                      <a:pt x="257" y="381"/>
                    </a:lnTo>
                    <a:close/>
                    <a:moveTo>
                      <a:pt x="257" y="311"/>
                    </a:moveTo>
                    <a:cubicBezTo>
                      <a:pt x="238" y="311"/>
                      <a:pt x="238" y="311"/>
                      <a:pt x="238" y="311"/>
                    </a:cubicBezTo>
                    <a:cubicBezTo>
                      <a:pt x="238" y="270"/>
                      <a:pt x="238" y="270"/>
                      <a:pt x="238" y="270"/>
                    </a:cubicBezTo>
                    <a:cubicBezTo>
                      <a:pt x="257" y="270"/>
                      <a:pt x="257" y="270"/>
                      <a:pt x="257" y="270"/>
                    </a:cubicBezTo>
                    <a:lnTo>
                      <a:pt x="257" y="311"/>
                    </a:lnTo>
                    <a:close/>
                    <a:moveTo>
                      <a:pt x="280" y="381"/>
                    </a:moveTo>
                    <a:cubicBezTo>
                      <a:pt x="261" y="381"/>
                      <a:pt x="261" y="381"/>
                      <a:pt x="261" y="381"/>
                    </a:cubicBezTo>
                    <a:cubicBezTo>
                      <a:pt x="261" y="340"/>
                      <a:pt x="261" y="340"/>
                      <a:pt x="261" y="340"/>
                    </a:cubicBezTo>
                    <a:cubicBezTo>
                      <a:pt x="280" y="340"/>
                      <a:pt x="280" y="340"/>
                      <a:pt x="280" y="340"/>
                    </a:cubicBezTo>
                    <a:lnTo>
                      <a:pt x="280" y="381"/>
                    </a:lnTo>
                    <a:close/>
                    <a:moveTo>
                      <a:pt x="280" y="311"/>
                    </a:moveTo>
                    <a:cubicBezTo>
                      <a:pt x="261" y="311"/>
                      <a:pt x="261" y="311"/>
                      <a:pt x="261" y="311"/>
                    </a:cubicBezTo>
                    <a:cubicBezTo>
                      <a:pt x="261" y="270"/>
                      <a:pt x="261" y="270"/>
                      <a:pt x="261" y="270"/>
                    </a:cubicBezTo>
                    <a:cubicBezTo>
                      <a:pt x="280" y="270"/>
                      <a:pt x="280" y="270"/>
                      <a:pt x="280" y="270"/>
                    </a:cubicBezTo>
                    <a:lnTo>
                      <a:pt x="280" y="311"/>
                    </a:lnTo>
                    <a:close/>
                    <a:moveTo>
                      <a:pt x="304" y="381"/>
                    </a:moveTo>
                    <a:cubicBezTo>
                      <a:pt x="284" y="381"/>
                      <a:pt x="284" y="381"/>
                      <a:pt x="284" y="381"/>
                    </a:cubicBezTo>
                    <a:cubicBezTo>
                      <a:pt x="284" y="340"/>
                      <a:pt x="284" y="340"/>
                      <a:pt x="284" y="340"/>
                    </a:cubicBezTo>
                    <a:cubicBezTo>
                      <a:pt x="304" y="340"/>
                      <a:pt x="304" y="340"/>
                      <a:pt x="304" y="340"/>
                    </a:cubicBezTo>
                    <a:lnTo>
                      <a:pt x="304" y="381"/>
                    </a:lnTo>
                    <a:close/>
                    <a:moveTo>
                      <a:pt x="304" y="311"/>
                    </a:moveTo>
                    <a:cubicBezTo>
                      <a:pt x="284" y="311"/>
                      <a:pt x="284" y="311"/>
                      <a:pt x="284" y="311"/>
                    </a:cubicBezTo>
                    <a:cubicBezTo>
                      <a:pt x="284" y="270"/>
                      <a:pt x="284" y="270"/>
                      <a:pt x="284" y="270"/>
                    </a:cubicBezTo>
                    <a:cubicBezTo>
                      <a:pt x="304" y="270"/>
                      <a:pt x="304" y="270"/>
                      <a:pt x="304" y="270"/>
                    </a:cubicBezTo>
                    <a:lnTo>
                      <a:pt x="304" y="311"/>
                    </a:lnTo>
                    <a:close/>
                    <a:moveTo>
                      <a:pt x="327" y="381"/>
                    </a:moveTo>
                    <a:cubicBezTo>
                      <a:pt x="308" y="381"/>
                      <a:pt x="308" y="381"/>
                      <a:pt x="308" y="381"/>
                    </a:cubicBezTo>
                    <a:cubicBezTo>
                      <a:pt x="308" y="340"/>
                      <a:pt x="308" y="340"/>
                      <a:pt x="308" y="340"/>
                    </a:cubicBezTo>
                    <a:cubicBezTo>
                      <a:pt x="327" y="340"/>
                      <a:pt x="327" y="340"/>
                      <a:pt x="327" y="340"/>
                    </a:cubicBezTo>
                    <a:lnTo>
                      <a:pt x="327" y="381"/>
                    </a:lnTo>
                    <a:close/>
                    <a:moveTo>
                      <a:pt x="327" y="311"/>
                    </a:moveTo>
                    <a:cubicBezTo>
                      <a:pt x="308" y="311"/>
                      <a:pt x="308" y="311"/>
                      <a:pt x="308" y="311"/>
                    </a:cubicBezTo>
                    <a:cubicBezTo>
                      <a:pt x="308" y="270"/>
                      <a:pt x="308" y="270"/>
                      <a:pt x="308" y="270"/>
                    </a:cubicBezTo>
                    <a:cubicBezTo>
                      <a:pt x="327" y="270"/>
                      <a:pt x="327" y="270"/>
                      <a:pt x="327" y="270"/>
                    </a:cubicBezTo>
                    <a:lnTo>
                      <a:pt x="327" y="311"/>
                    </a:lnTo>
                    <a:close/>
                    <a:moveTo>
                      <a:pt x="344" y="381"/>
                    </a:moveTo>
                    <a:cubicBezTo>
                      <a:pt x="331" y="381"/>
                      <a:pt x="331" y="381"/>
                      <a:pt x="331" y="381"/>
                    </a:cubicBez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44" y="340"/>
                      <a:pt x="344" y="340"/>
                      <a:pt x="344" y="340"/>
                    </a:cubicBezTo>
                    <a:lnTo>
                      <a:pt x="344" y="381"/>
                    </a:lnTo>
                    <a:close/>
                    <a:moveTo>
                      <a:pt x="344" y="311"/>
                    </a:moveTo>
                    <a:cubicBezTo>
                      <a:pt x="331" y="311"/>
                      <a:pt x="331" y="311"/>
                      <a:pt x="331" y="311"/>
                    </a:cubicBezTo>
                    <a:cubicBezTo>
                      <a:pt x="331" y="270"/>
                      <a:pt x="331" y="270"/>
                      <a:pt x="331" y="270"/>
                    </a:cubicBezTo>
                    <a:cubicBezTo>
                      <a:pt x="344" y="270"/>
                      <a:pt x="344" y="270"/>
                      <a:pt x="344" y="270"/>
                    </a:cubicBezTo>
                    <a:lnTo>
                      <a:pt x="344" y="311"/>
                    </a:lnTo>
                    <a:close/>
                    <a:moveTo>
                      <a:pt x="380" y="381"/>
                    </a:moveTo>
                    <a:cubicBezTo>
                      <a:pt x="375" y="381"/>
                      <a:pt x="375" y="381"/>
                      <a:pt x="375" y="381"/>
                    </a:cubicBezTo>
                    <a:cubicBezTo>
                      <a:pt x="375" y="310"/>
                      <a:pt x="375" y="310"/>
                      <a:pt x="375" y="310"/>
                    </a:cubicBezTo>
                    <a:cubicBezTo>
                      <a:pt x="375" y="306"/>
                      <a:pt x="376" y="302"/>
                      <a:pt x="378" y="302"/>
                    </a:cubicBezTo>
                    <a:cubicBezTo>
                      <a:pt x="379" y="302"/>
                      <a:pt x="380" y="306"/>
                      <a:pt x="380" y="310"/>
                    </a:cubicBezTo>
                    <a:lnTo>
                      <a:pt x="380" y="381"/>
                    </a:lnTo>
                    <a:close/>
                    <a:moveTo>
                      <a:pt x="383" y="261"/>
                    </a:moveTo>
                    <a:cubicBezTo>
                      <a:pt x="384" y="261"/>
                      <a:pt x="384" y="261"/>
                      <a:pt x="384" y="261"/>
                    </a:cubicBezTo>
                    <a:cubicBezTo>
                      <a:pt x="384" y="273"/>
                      <a:pt x="384" y="273"/>
                      <a:pt x="384" y="273"/>
                    </a:cubicBezTo>
                    <a:cubicBezTo>
                      <a:pt x="377" y="276"/>
                      <a:pt x="371" y="286"/>
                      <a:pt x="367" y="299"/>
                    </a:cubicBezTo>
                    <a:cubicBezTo>
                      <a:pt x="367" y="381"/>
                      <a:pt x="367" y="381"/>
                      <a:pt x="367" y="381"/>
                    </a:cubicBezTo>
                    <a:cubicBezTo>
                      <a:pt x="356" y="381"/>
                      <a:pt x="356" y="381"/>
                      <a:pt x="356" y="381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157" y="226"/>
                      <a:pt x="157" y="226"/>
                      <a:pt x="157" y="226"/>
                    </a:cubicBezTo>
                    <a:cubicBezTo>
                      <a:pt x="157" y="381"/>
                      <a:pt x="157" y="381"/>
                      <a:pt x="157" y="381"/>
                    </a:cubicBezTo>
                    <a:cubicBezTo>
                      <a:pt x="145" y="381"/>
                      <a:pt x="145" y="381"/>
                      <a:pt x="145" y="381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37" y="360"/>
                      <a:pt x="137" y="360"/>
                      <a:pt x="137" y="360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7" y="243"/>
                      <a:pt x="116" y="214"/>
                      <a:pt x="88" y="211"/>
                    </a:cubicBezTo>
                    <a:cubicBezTo>
                      <a:pt x="88" y="210"/>
                      <a:pt x="88" y="210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86" y="207"/>
                      <a:pt x="85" y="206"/>
                      <a:pt x="83" y="205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83" y="194"/>
                      <a:pt x="85" y="190"/>
                      <a:pt x="87" y="188"/>
                    </a:cubicBezTo>
                    <a:cubicBezTo>
                      <a:pt x="89" y="185"/>
                      <a:pt x="92" y="184"/>
                      <a:pt x="95" y="184"/>
                    </a:cubicBezTo>
                    <a:cubicBezTo>
                      <a:pt x="157" y="184"/>
                      <a:pt x="157" y="184"/>
                      <a:pt x="157" y="184"/>
                    </a:cubicBezTo>
                    <a:cubicBezTo>
                      <a:pt x="157" y="221"/>
                      <a:pt x="157" y="221"/>
                      <a:pt x="157" y="221"/>
                    </a:cubicBezTo>
                    <a:cubicBezTo>
                      <a:pt x="356" y="221"/>
                      <a:pt x="356" y="221"/>
                      <a:pt x="356" y="221"/>
                    </a:cubicBezTo>
                    <a:cubicBezTo>
                      <a:pt x="356" y="184"/>
                      <a:pt x="356" y="184"/>
                      <a:pt x="356" y="184"/>
                    </a:cubicBezTo>
                    <a:cubicBezTo>
                      <a:pt x="372" y="184"/>
                      <a:pt x="372" y="184"/>
                      <a:pt x="372" y="184"/>
                    </a:cubicBezTo>
                    <a:cubicBezTo>
                      <a:pt x="375" y="184"/>
                      <a:pt x="378" y="185"/>
                      <a:pt x="380" y="188"/>
                    </a:cubicBezTo>
                    <a:cubicBezTo>
                      <a:pt x="382" y="190"/>
                      <a:pt x="384" y="194"/>
                      <a:pt x="384" y="198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83" y="245"/>
                      <a:pt x="383" y="245"/>
                      <a:pt x="383" y="245"/>
                    </a:cubicBezTo>
                    <a:cubicBezTo>
                      <a:pt x="381" y="245"/>
                      <a:pt x="380" y="248"/>
                      <a:pt x="380" y="251"/>
                    </a:cubicBezTo>
                    <a:cubicBezTo>
                      <a:pt x="380" y="255"/>
                      <a:pt x="380" y="255"/>
                      <a:pt x="380" y="255"/>
                    </a:cubicBezTo>
                    <a:cubicBezTo>
                      <a:pt x="380" y="258"/>
                      <a:pt x="381" y="261"/>
                      <a:pt x="383" y="26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78" name="Rectangle 40"/>
              <p:cNvSpPr>
                <a:spLocks noChangeArrowheads="1"/>
              </p:cNvSpPr>
              <p:nvPr/>
            </p:nvSpPr>
            <p:spPr bwMode="auto">
              <a:xfrm>
                <a:off x="4245789" y="5990187"/>
                <a:ext cx="204182" cy="12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79" name="Freeform 41"/>
              <p:cNvSpPr>
                <a:spLocks noEditPoints="1"/>
              </p:cNvSpPr>
              <p:nvPr/>
            </p:nvSpPr>
            <p:spPr bwMode="auto">
              <a:xfrm>
                <a:off x="4052384" y="5817767"/>
                <a:ext cx="386244" cy="329527"/>
              </a:xfrm>
              <a:custGeom>
                <a:avLst/>
                <a:gdLst/>
                <a:ahLst/>
                <a:cxnLst>
                  <a:cxn ang="0">
                    <a:pos x="326" y="264"/>
                  </a:cxn>
                  <a:cxn ang="0">
                    <a:pos x="326" y="201"/>
                  </a:cxn>
                  <a:cxn ang="0">
                    <a:pos x="339" y="167"/>
                  </a:cxn>
                  <a:cxn ang="0">
                    <a:pos x="184" y="167"/>
                  </a:cxn>
                  <a:cxn ang="0">
                    <a:pos x="197" y="201"/>
                  </a:cxn>
                  <a:cxn ang="0">
                    <a:pos x="197" y="264"/>
                  </a:cxn>
                  <a:cxn ang="0">
                    <a:pos x="174" y="264"/>
                  </a:cxn>
                  <a:cxn ang="0">
                    <a:pos x="174" y="194"/>
                  </a:cxn>
                  <a:cxn ang="0">
                    <a:pos x="133" y="194"/>
                  </a:cxn>
                  <a:cxn ang="0">
                    <a:pos x="133" y="101"/>
                  </a:cxn>
                  <a:cxn ang="0">
                    <a:pos x="133" y="101"/>
                  </a:cxn>
                  <a:cxn ang="0">
                    <a:pos x="133" y="79"/>
                  </a:cxn>
                  <a:cxn ang="0">
                    <a:pos x="194" y="18"/>
                  </a:cxn>
                  <a:cxn ang="0">
                    <a:pos x="255" y="77"/>
                  </a:cxn>
                  <a:cxn ang="0">
                    <a:pos x="228" y="77"/>
                  </a:cxn>
                  <a:cxn ang="0">
                    <a:pos x="228" y="86"/>
                  </a:cxn>
                  <a:cxn ang="0">
                    <a:pos x="184" y="148"/>
                  </a:cxn>
                  <a:cxn ang="0">
                    <a:pos x="339" y="148"/>
                  </a:cxn>
                  <a:cxn ang="0">
                    <a:pos x="298" y="88"/>
                  </a:cxn>
                  <a:cxn ang="0">
                    <a:pos x="298" y="77"/>
                  </a:cxn>
                  <a:cxn ang="0">
                    <a:pos x="273" y="77"/>
                  </a:cxn>
                  <a:cxn ang="0">
                    <a:pos x="194" y="0"/>
                  </a:cxn>
                  <a:cxn ang="0">
                    <a:pos x="115" y="79"/>
                  </a:cxn>
                  <a:cxn ang="0">
                    <a:pos x="115" y="194"/>
                  </a:cxn>
                  <a:cxn ang="0">
                    <a:pos x="89" y="194"/>
                  </a:cxn>
                  <a:cxn ang="0">
                    <a:pos x="89" y="154"/>
                  </a:cxn>
                  <a:cxn ang="0">
                    <a:pos x="89" y="154"/>
                  </a:cxn>
                  <a:cxn ang="0">
                    <a:pos x="89" y="141"/>
                  </a:cxn>
                  <a:cxn ang="0">
                    <a:pos x="63" y="116"/>
                  </a:cxn>
                  <a:cxn ang="0">
                    <a:pos x="37" y="141"/>
                  </a:cxn>
                  <a:cxn ang="0">
                    <a:pos x="37" y="154"/>
                  </a:cxn>
                  <a:cxn ang="0">
                    <a:pos x="37" y="154"/>
                  </a:cxn>
                  <a:cxn ang="0">
                    <a:pos x="37" y="194"/>
                  </a:cxn>
                  <a:cxn ang="0">
                    <a:pos x="15" y="194"/>
                  </a:cxn>
                  <a:cxn ang="0">
                    <a:pos x="15" y="264"/>
                  </a:cxn>
                  <a:cxn ang="0">
                    <a:pos x="0" y="264"/>
                  </a:cxn>
                  <a:cxn ang="0">
                    <a:pos x="0" y="290"/>
                  </a:cxn>
                  <a:cxn ang="0">
                    <a:pos x="340" y="290"/>
                  </a:cxn>
                  <a:cxn ang="0">
                    <a:pos x="340" y="264"/>
                  </a:cxn>
                  <a:cxn ang="0">
                    <a:pos x="326" y="264"/>
                  </a:cxn>
                  <a:cxn ang="0">
                    <a:pos x="318" y="211"/>
                  </a:cxn>
                  <a:cxn ang="0">
                    <a:pos x="318" y="264"/>
                  </a:cxn>
                  <a:cxn ang="0">
                    <a:pos x="266" y="264"/>
                  </a:cxn>
                  <a:cxn ang="0">
                    <a:pos x="266" y="235"/>
                  </a:cxn>
                  <a:cxn ang="0">
                    <a:pos x="318" y="211"/>
                  </a:cxn>
                  <a:cxn ang="0">
                    <a:pos x="205" y="211"/>
                  </a:cxn>
                  <a:cxn ang="0">
                    <a:pos x="257" y="235"/>
                  </a:cxn>
                  <a:cxn ang="0">
                    <a:pos x="257" y="264"/>
                  </a:cxn>
                  <a:cxn ang="0">
                    <a:pos x="205" y="264"/>
                  </a:cxn>
                  <a:cxn ang="0">
                    <a:pos x="205" y="211"/>
                  </a:cxn>
                  <a:cxn ang="0">
                    <a:pos x="46" y="142"/>
                  </a:cxn>
                  <a:cxn ang="0">
                    <a:pos x="49" y="136"/>
                  </a:cxn>
                  <a:cxn ang="0">
                    <a:pos x="53" y="142"/>
                  </a:cxn>
                  <a:cxn ang="0">
                    <a:pos x="53" y="264"/>
                  </a:cxn>
                  <a:cxn ang="0">
                    <a:pos x="46" y="264"/>
                  </a:cxn>
                  <a:cxn ang="0">
                    <a:pos x="46" y="142"/>
                  </a:cxn>
                </a:cxnLst>
                <a:rect l="0" t="0" r="r" b="b"/>
                <a:pathLst>
                  <a:path w="340" h="290">
                    <a:moveTo>
                      <a:pt x="326" y="264"/>
                    </a:move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33" y="191"/>
                      <a:pt x="337" y="179"/>
                      <a:pt x="339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cubicBezTo>
                      <a:pt x="186" y="179"/>
                      <a:pt x="190" y="191"/>
                      <a:pt x="197" y="201"/>
                    </a:cubicBezTo>
                    <a:cubicBezTo>
                      <a:pt x="197" y="264"/>
                      <a:pt x="197" y="264"/>
                      <a:pt x="197" y="264"/>
                    </a:cubicBezTo>
                    <a:cubicBezTo>
                      <a:pt x="174" y="264"/>
                      <a:pt x="174" y="264"/>
                      <a:pt x="174" y="264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33" y="194"/>
                      <a:pt x="133" y="194"/>
                      <a:pt x="133" y="194"/>
                    </a:cubicBez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33" y="45"/>
                      <a:pt x="160" y="18"/>
                      <a:pt x="194" y="18"/>
                    </a:cubicBezTo>
                    <a:cubicBezTo>
                      <a:pt x="227" y="18"/>
                      <a:pt x="254" y="44"/>
                      <a:pt x="255" y="77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8" y="86"/>
                      <a:pt x="228" y="86"/>
                      <a:pt x="228" y="86"/>
                    </a:cubicBezTo>
                    <a:cubicBezTo>
                      <a:pt x="204" y="98"/>
                      <a:pt x="187" y="121"/>
                      <a:pt x="18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36" y="122"/>
                      <a:pt x="320" y="100"/>
                      <a:pt x="298" y="88"/>
                    </a:cubicBezTo>
                    <a:cubicBezTo>
                      <a:pt x="298" y="77"/>
                      <a:pt x="298" y="77"/>
                      <a:pt x="298" y="77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72" y="34"/>
                      <a:pt x="237" y="0"/>
                      <a:pt x="194" y="0"/>
                    </a:cubicBezTo>
                    <a:cubicBezTo>
                      <a:pt x="151" y="0"/>
                      <a:pt x="115" y="35"/>
                      <a:pt x="115" y="79"/>
                    </a:cubicBezTo>
                    <a:cubicBezTo>
                      <a:pt x="115" y="194"/>
                      <a:pt x="115" y="194"/>
                      <a:pt x="115" y="194"/>
                    </a:cubicBezTo>
                    <a:cubicBezTo>
                      <a:pt x="89" y="194"/>
                      <a:pt x="89" y="194"/>
                      <a:pt x="89" y="19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27"/>
                      <a:pt x="77" y="116"/>
                      <a:pt x="63" y="116"/>
                    </a:cubicBezTo>
                    <a:cubicBezTo>
                      <a:pt x="48" y="116"/>
                      <a:pt x="37" y="127"/>
                      <a:pt x="37" y="141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340" y="290"/>
                      <a:pt x="340" y="290"/>
                      <a:pt x="340" y="290"/>
                    </a:cubicBezTo>
                    <a:cubicBezTo>
                      <a:pt x="340" y="264"/>
                      <a:pt x="340" y="264"/>
                      <a:pt x="340" y="264"/>
                    </a:cubicBezTo>
                    <a:lnTo>
                      <a:pt x="326" y="264"/>
                    </a:lnTo>
                    <a:close/>
                    <a:moveTo>
                      <a:pt x="318" y="211"/>
                    </a:moveTo>
                    <a:cubicBezTo>
                      <a:pt x="318" y="264"/>
                      <a:pt x="318" y="264"/>
                      <a:pt x="318" y="264"/>
                    </a:cubicBezTo>
                    <a:cubicBezTo>
                      <a:pt x="266" y="264"/>
                      <a:pt x="266" y="264"/>
                      <a:pt x="266" y="264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86" y="234"/>
                      <a:pt x="305" y="225"/>
                      <a:pt x="318" y="211"/>
                    </a:cubicBezTo>
                    <a:close/>
                    <a:moveTo>
                      <a:pt x="205" y="211"/>
                    </a:moveTo>
                    <a:cubicBezTo>
                      <a:pt x="218" y="225"/>
                      <a:pt x="237" y="234"/>
                      <a:pt x="257" y="235"/>
                    </a:cubicBezTo>
                    <a:cubicBezTo>
                      <a:pt x="257" y="264"/>
                      <a:pt x="257" y="264"/>
                      <a:pt x="257" y="264"/>
                    </a:cubicBezTo>
                    <a:cubicBezTo>
                      <a:pt x="205" y="264"/>
                      <a:pt x="205" y="264"/>
                      <a:pt x="205" y="264"/>
                    </a:cubicBezTo>
                    <a:lnTo>
                      <a:pt x="205" y="211"/>
                    </a:lnTo>
                    <a:close/>
                    <a:moveTo>
                      <a:pt x="46" y="142"/>
                    </a:moveTo>
                    <a:cubicBezTo>
                      <a:pt x="46" y="139"/>
                      <a:pt x="47" y="136"/>
                      <a:pt x="49" y="136"/>
                    </a:cubicBezTo>
                    <a:cubicBezTo>
                      <a:pt x="52" y="136"/>
                      <a:pt x="53" y="139"/>
                      <a:pt x="53" y="142"/>
                    </a:cubicBezTo>
                    <a:cubicBezTo>
                      <a:pt x="53" y="264"/>
                      <a:pt x="53" y="264"/>
                      <a:pt x="53" y="264"/>
                    </a:cubicBezTo>
                    <a:cubicBezTo>
                      <a:pt x="46" y="264"/>
                      <a:pt x="46" y="264"/>
                      <a:pt x="46" y="264"/>
                    </a:cubicBezTo>
                    <a:lnTo>
                      <a:pt x="46" y="14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80" name="Freeform 39"/>
              <p:cNvSpPr>
                <a:spLocks noEditPoints="1"/>
              </p:cNvSpPr>
              <p:nvPr/>
            </p:nvSpPr>
            <p:spPr bwMode="auto">
              <a:xfrm>
                <a:off x="3730068" y="5838429"/>
                <a:ext cx="324990" cy="305706"/>
              </a:xfrm>
              <a:custGeom>
                <a:avLst/>
                <a:gdLst/>
                <a:ahLst/>
                <a:cxnLst>
                  <a:cxn ang="0">
                    <a:pos x="275" y="146"/>
                  </a:cxn>
                  <a:cxn ang="0">
                    <a:pos x="254" y="122"/>
                  </a:cxn>
                  <a:cxn ang="0">
                    <a:pos x="258" y="115"/>
                  </a:cxn>
                  <a:cxn ang="0">
                    <a:pos x="254" y="26"/>
                  </a:cxn>
                  <a:cxn ang="0">
                    <a:pos x="234" y="0"/>
                  </a:cxn>
                  <a:cxn ang="0">
                    <a:pos x="184" y="8"/>
                  </a:cxn>
                  <a:cxn ang="0">
                    <a:pos x="178" y="35"/>
                  </a:cxn>
                  <a:cxn ang="0">
                    <a:pos x="158" y="51"/>
                  </a:cxn>
                  <a:cxn ang="0">
                    <a:pos x="158" y="52"/>
                  </a:cxn>
                  <a:cxn ang="0">
                    <a:pos x="158" y="168"/>
                  </a:cxn>
                  <a:cxn ang="0">
                    <a:pos x="151" y="176"/>
                  </a:cxn>
                  <a:cxn ang="0">
                    <a:pos x="146" y="136"/>
                  </a:cxn>
                  <a:cxn ang="0">
                    <a:pos x="146" y="56"/>
                  </a:cxn>
                  <a:cxn ang="0">
                    <a:pos x="82" y="31"/>
                  </a:cxn>
                  <a:cxn ang="0">
                    <a:pos x="61" y="89"/>
                  </a:cxn>
                  <a:cxn ang="0">
                    <a:pos x="9" y="247"/>
                  </a:cxn>
                  <a:cxn ang="0">
                    <a:pos x="0" y="269"/>
                  </a:cxn>
                  <a:cxn ang="0">
                    <a:pos x="286" y="247"/>
                  </a:cxn>
                  <a:cxn ang="0">
                    <a:pos x="25" y="247"/>
                  </a:cxn>
                  <a:cxn ang="0">
                    <a:pos x="19" y="127"/>
                  </a:cxn>
                  <a:cxn ang="0">
                    <a:pos x="25" y="127"/>
                  </a:cxn>
                  <a:cxn ang="0">
                    <a:pos x="158" y="247"/>
                  </a:cxn>
                  <a:cxn ang="0">
                    <a:pos x="124" y="123"/>
                  </a:cxn>
                  <a:cxn ang="0">
                    <a:pos x="69" y="56"/>
                  </a:cxn>
                  <a:cxn ang="0">
                    <a:pos x="82" y="39"/>
                  </a:cxn>
                  <a:cxn ang="0">
                    <a:pos x="133" y="44"/>
                  </a:cxn>
                  <a:cxn ang="0">
                    <a:pos x="137" y="133"/>
                  </a:cxn>
                  <a:cxn ang="0">
                    <a:pos x="137" y="171"/>
                  </a:cxn>
                  <a:cxn ang="0">
                    <a:pos x="151" y="194"/>
                  </a:cxn>
                  <a:cxn ang="0">
                    <a:pos x="158" y="247"/>
                  </a:cxn>
                  <a:cxn ang="0">
                    <a:pos x="167" y="247"/>
                  </a:cxn>
                  <a:cxn ang="0">
                    <a:pos x="170" y="56"/>
                  </a:cxn>
                  <a:cxn ang="0">
                    <a:pos x="173" y="247"/>
                  </a:cxn>
                  <a:cxn ang="0">
                    <a:pos x="235" y="247"/>
                  </a:cxn>
                  <a:cxn ang="0">
                    <a:pos x="239" y="148"/>
                  </a:cxn>
                  <a:cxn ang="0">
                    <a:pos x="242" y="247"/>
                  </a:cxn>
                  <a:cxn ang="0">
                    <a:pos x="226" y="247"/>
                  </a:cxn>
                  <a:cxn ang="0">
                    <a:pos x="209" y="52"/>
                  </a:cxn>
                  <a:cxn ang="0">
                    <a:pos x="209" y="52"/>
                  </a:cxn>
                  <a:cxn ang="0">
                    <a:pos x="208" y="51"/>
                  </a:cxn>
                  <a:cxn ang="0">
                    <a:pos x="187" y="26"/>
                  </a:cxn>
                  <a:cxn ang="0">
                    <a:pos x="198" y="9"/>
                  </a:cxn>
                  <a:cxn ang="0">
                    <a:pos x="242" y="13"/>
                  </a:cxn>
                  <a:cxn ang="0">
                    <a:pos x="246" y="112"/>
                  </a:cxn>
                  <a:cxn ang="0">
                    <a:pos x="241" y="115"/>
                  </a:cxn>
                  <a:cxn ang="0">
                    <a:pos x="245" y="122"/>
                  </a:cxn>
                  <a:cxn ang="0">
                    <a:pos x="246" y="129"/>
                  </a:cxn>
                </a:cxnLst>
                <a:rect l="0" t="0" r="r" b="b"/>
                <a:pathLst>
                  <a:path w="286" h="269">
                    <a:moveTo>
                      <a:pt x="275" y="247"/>
                    </a:moveTo>
                    <a:cubicBezTo>
                      <a:pt x="275" y="146"/>
                      <a:pt x="275" y="146"/>
                      <a:pt x="275" y="146"/>
                    </a:cubicBezTo>
                    <a:cubicBezTo>
                      <a:pt x="271" y="137"/>
                      <a:pt x="263" y="130"/>
                      <a:pt x="254" y="129"/>
                    </a:cubicBezTo>
                    <a:cubicBezTo>
                      <a:pt x="254" y="122"/>
                      <a:pt x="254" y="122"/>
                      <a:pt x="254" y="122"/>
                    </a:cubicBezTo>
                    <a:cubicBezTo>
                      <a:pt x="256" y="121"/>
                      <a:pt x="258" y="120"/>
                      <a:pt x="258" y="118"/>
                    </a:cubicBezTo>
                    <a:cubicBezTo>
                      <a:pt x="258" y="115"/>
                      <a:pt x="258" y="115"/>
                      <a:pt x="258" y="115"/>
                    </a:cubicBezTo>
                    <a:cubicBezTo>
                      <a:pt x="258" y="113"/>
                      <a:pt x="256" y="112"/>
                      <a:pt x="254" y="112"/>
                    </a:cubicBezTo>
                    <a:cubicBezTo>
                      <a:pt x="254" y="26"/>
                      <a:pt x="254" y="26"/>
                      <a:pt x="254" y="26"/>
                    </a:cubicBezTo>
                    <a:cubicBezTo>
                      <a:pt x="254" y="19"/>
                      <a:pt x="252" y="13"/>
                      <a:pt x="249" y="8"/>
                    </a:cubicBezTo>
                    <a:cubicBezTo>
                      <a:pt x="245" y="4"/>
                      <a:pt x="240" y="0"/>
                      <a:pt x="234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2" y="0"/>
                      <a:pt x="187" y="4"/>
                      <a:pt x="184" y="8"/>
                    </a:cubicBezTo>
                    <a:cubicBezTo>
                      <a:pt x="180" y="13"/>
                      <a:pt x="178" y="19"/>
                      <a:pt x="178" y="26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0" y="37"/>
                      <a:pt x="163" y="43"/>
                      <a:pt x="159" y="51"/>
                    </a:cubicBezTo>
                    <a:cubicBezTo>
                      <a:pt x="158" y="51"/>
                      <a:pt x="158" y="51"/>
                      <a:pt x="158" y="51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1" y="168"/>
                      <a:pt x="151" y="168"/>
                      <a:pt x="151" y="168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48" y="176"/>
                      <a:pt x="146" y="174"/>
                      <a:pt x="146" y="171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6" y="43"/>
                      <a:pt x="137" y="31"/>
                      <a:pt x="124" y="31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70" y="31"/>
                      <a:pt x="61" y="43"/>
                      <a:pt x="61" y="56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31" y="93"/>
                      <a:pt x="9" y="123"/>
                      <a:pt x="9" y="123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286" y="269"/>
                      <a:pt x="286" y="269"/>
                      <a:pt x="286" y="269"/>
                    </a:cubicBezTo>
                    <a:cubicBezTo>
                      <a:pt x="286" y="247"/>
                      <a:pt x="286" y="247"/>
                      <a:pt x="286" y="247"/>
                    </a:cubicBezTo>
                    <a:lnTo>
                      <a:pt x="275" y="247"/>
                    </a:lnTo>
                    <a:close/>
                    <a:moveTo>
                      <a:pt x="25" y="247"/>
                    </a:moveTo>
                    <a:cubicBezTo>
                      <a:pt x="19" y="247"/>
                      <a:pt x="19" y="247"/>
                      <a:pt x="19" y="24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25"/>
                      <a:pt x="21" y="124"/>
                      <a:pt x="22" y="124"/>
                    </a:cubicBezTo>
                    <a:cubicBezTo>
                      <a:pt x="24" y="124"/>
                      <a:pt x="25" y="125"/>
                      <a:pt x="25" y="127"/>
                    </a:cubicBezTo>
                    <a:lnTo>
                      <a:pt x="25" y="247"/>
                    </a:lnTo>
                    <a:close/>
                    <a:moveTo>
                      <a:pt x="158" y="247"/>
                    </a:moveTo>
                    <a:cubicBezTo>
                      <a:pt x="124" y="247"/>
                      <a:pt x="124" y="247"/>
                      <a:pt x="124" y="247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4" y="123"/>
                      <a:pt x="99" y="91"/>
                      <a:pt x="69" y="89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1"/>
                      <a:pt x="71" y="47"/>
                      <a:pt x="73" y="44"/>
                    </a:cubicBezTo>
                    <a:cubicBezTo>
                      <a:pt x="76" y="41"/>
                      <a:pt x="79" y="39"/>
                      <a:pt x="82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8" y="39"/>
                      <a:pt x="131" y="41"/>
                      <a:pt x="133" y="44"/>
                    </a:cubicBezTo>
                    <a:cubicBezTo>
                      <a:pt x="136" y="47"/>
                      <a:pt x="137" y="51"/>
                      <a:pt x="137" y="56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37" y="171"/>
                      <a:pt x="137" y="171"/>
                      <a:pt x="137" y="171"/>
                    </a:cubicBezTo>
                    <a:cubicBezTo>
                      <a:pt x="137" y="178"/>
                      <a:pt x="143" y="184"/>
                      <a:pt x="151" y="185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lnTo>
                      <a:pt x="158" y="247"/>
                    </a:lnTo>
                    <a:close/>
                    <a:moveTo>
                      <a:pt x="173" y="247"/>
                    </a:moveTo>
                    <a:cubicBezTo>
                      <a:pt x="167" y="247"/>
                      <a:pt x="167" y="247"/>
                      <a:pt x="167" y="247"/>
                    </a:cubicBezTo>
                    <a:cubicBezTo>
                      <a:pt x="167" y="62"/>
                      <a:pt x="167" y="62"/>
                      <a:pt x="167" y="62"/>
                    </a:cubicBezTo>
                    <a:cubicBezTo>
                      <a:pt x="167" y="59"/>
                      <a:pt x="169" y="56"/>
                      <a:pt x="170" y="56"/>
                    </a:cubicBezTo>
                    <a:cubicBezTo>
                      <a:pt x="172" y="56"/>
                      <a:pt x="173" y="59"/>
                      <a:pt x="173" y="62"/>
                    </a:cubicBezTo>
                    <a:lnTo>
                      <a:pt x="173" y="247"/>
                    </a:lnTo>
                    <a:close/>
                    <a:moveTo>
                      <a:pt x="242" y="247"/>
                    </a:moveTo>
                    <a:cubicBezTo>
                      <a:pt x="235" y="247"/>
                      <a:pt x="235" y="247"/>
                      <a:pt x="235" y="247"/>
                    </a:cubicBezTo>
                    <a:cubicBezTo>
                      <a:pt x="235" y="153"/>
                      <a:pt x="235" y="153"/>
                      <a:pt x="235" y="153"/>
                    </a:cubicBezTo>
                    <a:cubicBezTo>
                      <a:pt x="235" y="150"/>
                      <a:pt x="237" y="148"/>
                      <a:pt x="239" y="148"/>
                    </a:cubicBezTo>
                    <a:cubicBezTo>
                      <a:pt x="240" y="148"/>
                      <a:pt x="242" y="150"/>
                      <a:pt x="242" y="153"/>
                    </a:cubicBezTo>
                    <a:lnTo>
                      <a:pt x="242" y="247"/>
                    </a:lnTo>
                    <a:close/>
                    <a:moveTo>
                      <a:pt x="226" y="146"/>
                    </a:moveTo>
                    <a:cubicBezTo>
                      <a:pt x="226" y="247"/>
                      <a:pt x="226" y="247"/>
                      <a:pt x="226" y="247"/>
                    </a:cubicBezTo>
                    <a:cubicBezTo>
                      <a:pt x="209" y="247"/>
                      <a:pt x="209" y="247"/>
                      <a:pt x="209" y="247"/>
                    </a:cubicBezTo>
                    <a:cubicBezTo>
                      <a:pt x="209" y="52"/>
                      <a:pt x="209" y="52"/>
                      <a:pt x="209" y="52"/>
                    </a:cubicBezTo>
                    <a:cubicBezTo>
                      <a:pt x="209" y="52"/>
                      <a:pt x="209" y="52"/>
                      <a:pt x="209" y="52"/>
                    </a:cubicBezTo>
                    <a:cubicBezTo>
                      <a:pt x="209" y="52"/>
                      <a:pt x="209" y="52"/>
                      <a:pt x="209" y="52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08" y="51"/>
                      <a:pt x="208" y="51"/>
                      <a:pt x="208" y="51"/>
                    </a:cubicBezTo>
                    <a:cubicBezTo>
                      <a:pt x="204" y="42"/>
                      <a:pt x="196" y="36"/>
                      <a:pt x="187" y="34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7" y="21"/>
                      <a:pt x="188" y="16"/>
                      <a:pt x="190" y="13"/>
                    </a:cubicBezTo>
                    <a:cubicBezTo>
                      <a:pt x="193" y="10"/>
                      <a:pt x="195" y="9"/>
                      <a:pt x="198" y="9"/>
                    </a:cubicBezTo>
                    <a:cubicBezTo>
                      <a:pt x="234" y="9"/>
                      <a:pt x="234" y="9"/>
                      <a:pt x="234" y="9"/>
                    </a:cubicBezTo>
                    <a:cubicBezTo>
                      <a:pt x="237" y="9"/>
                      <a:pt x="240" y="10"/>
                      <a:pt x="242" y="13"/>
                    </a:cubicBezTo>
                    <a:cubicBezTo>
                      <a:pt x="244" y="16"/>
                      <a:pt x="246" y="21"/>
                      <a:pt x="246" y="26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12"/>
                      <a:pt x="245" y="112"/>
                      <a:pt x="245" y="112"/>
                    </a:cubicBezTo>
                    <a:cubicBezTo>
                      <a:pt x="243" y="112"/>
                      <a:pt x="241" y="113"/>
                      <a:pt x="241" y="115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41" y="120"/>
                      <a:pt x="243" y="122"/>
                      <a:pt x="245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6" y="129"/>
                      <a:pt x="246" y="129"/>
                      <a:pt x="246" y="129"/>
                    </a:cubicBezTo>
                    <a:cubicBezTo>
                      <a:pt x="237" y="131"/>
                      <a:pt x="230" y="137"/>
                      <a:pt x="226" y="1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cxnSp>
            <p:nvCxnSpPr>
              <p:cNvPr id="381" name="Straight Connector 380"/>
              <p:cNvCxnSpPr/>
              <p:nvPr/>
            </p:nvCxnSpPr>
            <p:spPr bwMode="auto">
              <a:xfrm>
                <a:off x="3727661" y="6131478"/>
                <a:ext cx="1215340" cy="0"/>
              </a:xfrm>
              <a:prstGeom prst="line">
                <a:avLst/>
              </a:prstGeom>
              <a:noFill/>
              <a:ln w="28575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5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4" name="Group 591"/>
            <p:cNvGrpSpPr>
              <a:grpSpLocks/>
            </p:cNvGrpSpPr>
            <p:nvPr/>
          </p:nvGrpSpPr>
          <p:grpSpPr>
            <a:xfrm>
              <a:off x="6422693" y="5824123"/>
              <a:ext cx="750813" cy="168227"/>
              <a:chOff x="2602072" y="3086100"/>
              <a:chExt cx="6759256" cy="1514474"/>
            </a:xfrm>
            <a:solidFill>
              <a:schemeClr val="bg1">
                <a:lumMod val="65000"/>
              </a:schemeClr>
            </a:solidFill>
          </p:grpSpPr>
          <p:sp>
            <p:nvSpPr>
              <p:cNvPr id="368" name="Oval 367"/>
              <p:cNvSpPr>
                <a:spLocks noChangeArrowheads="1"/>
              </p:cNvSpPr>
              <p:nvPr/>
            </p:nvSpPr>
            <p:spPr bwMode="auto">
              <a:xfrm flipH="1">
                <a:off x="6951235" y="4115805"/>
                <a:ext cx="481330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 flipH="1">
                <a:off x="5727283" y="3194398"/>
                <a:ext cx="3634045" cy="1162069"/>
              </a:xfrm>
              <a:custGeom>
                <a:avLst/>
                <a:gdLst>
                  <a:gd name="connsiteX0" fmla="*/ 116894 w 3634045"/>
                  <a:gd name="connsiteY0" fmla="*/ 914529 h 1162069"/>
                  <a:gd name="connsiteX1" fmla="*/ 151275 w 3634045"/>
                  <a:gd name="connsiteY1" fmla="*/ 955787 h 1162069"/>
                  <a:gd name="connsiteX2" fmla="*/ 151275 w 3634045"/>
                  <a:gd name="connsiteY2" fmla="*/ 997045 h 1162069"/>
                  <a:gd name="connsiteX3" fmla="*/ 116894 w 3634045"/>
                  <a:gd name="connsiteY3" fmla="*/ 1031426 h 1162069"/>
                  <a:gd name="connsiteX4" fmla="*/ 68761 w 3634045"/>
                  <a:gd name="connsiteY4" fmla="*/ 1031426 h 1162069"/>
                  <a:gd name="connsiteX5" fmla="*/ 55009 w 3634045"/>
                  <a:gd name="connsiteY5" fmla="*/ 914529 h 1162069"/>
                  <a:gd name="connsiteX6" fmla="*/ 116894 w 3634045"/>
                  <a:gd name="connsiteY6" fmla="*/ 914529 h 1162069"/>
                  <a:gd name="connsiteX7" fmla="*/ 3572157 w 3634045"/>
                  <a:gd name="connsiteY7" fmla="*/ 900776 h 1162069"/>
                  <a:gd name="connsiteX8" fmla="*/ 3510271 w 3634045"/>
                  <a:gd name="connsiteY8" fmla="*/ 1017673 h 1162069"/>
                  <a:gd name="connsiteX9" fmla="*/ 3475890 w 3634045"/>
                  <a:gd name="connsiteY9" fmla="*/ 1017673 h 1162069"/>
                  <a:gd name="connsiteX10" fmla="*/ 3441508 w 3634045"/>
                  <a:gd name="connsiteY10" fmla="*/ 983292 h 1162069"/>
                  <a:gd name="connsiteX11" fmla="*/ 3441508 w 3634045"/>
                  <a:gd name="connsiteY11" fmla="*/ 942034 h 1162069"/>
                  <a:gd name="connsiteX12" fmla="*/ 3475890 w 3634045"/>
                  <a:gd name="connsiteY12" fmla="*/ 900776 h 1162069"/>
                  <a:gd name="connsiteX13" fmla="*/ 550091 w 3634045"/>
                  <a:gd name="connsiteY13" fmla="*/ 82514 h 1162069"/>
                  <a:gd name="connsiteX14" fmla="*/ 515710 w 3634045"/>
                  <a:gd name="connsiteY14" fmla="*/ 446949 h 1162069"/>
                  <a:gd name="connsiteX15" fmla="*/ 82514 w 3634045"/>
                  <a:gd name="connsiteY15" fmla="*/ 577595 h 1162069"/>
                  <a:gd name="connsiteX16" fmla="*/ 440073 w 3634045"/>
                  <a:gd name="connsiteY16" fmla="*/ 82514 h 1162069"/>
                  <a:gd name="connsiteX17" fmla="*/ 735749 w 3634045"/>
                  <a:gd name="connsiteY17" fmla="*/ 82514 h 1162069"/>
                  <a:gd name="connsiteX18" fmla="*/ 687615 w 3634045"/>
                  <a:gd name="connsiteY18" fmla="*/ 288800 h 1162069"/>
                  <a:gd name="connsiteX19" fmla="*/ 577595 w 3634045"/>
                  <a:gd name="connsiteY19" fmla="*/ 419447 h 1162069"/>
                  <a:gd name="connsiteX20" fmla="*/ 611976 w 3634045"/>
                  <a:gd name="connsiteY20" fmla="*/ 82514 h 1162069"/>
                  <a:gd name="connsiteX21" fmla="*/ 908511 w 3634045"/>
                  <a:gd name="connsiteY21" fmla="*/ 0 h 1162069"/>
                  <a:gd name="connsiteX22" fmla="*/ 440490 w 3634045"/>
                  <a:gd name="connsiteY22" fmla="*/ 0 h 1162069"/>
                  <a:gd name="connsiteX23" fmla="*/ 0 w 3634045"/>
                  <a:gd name="connsiteY23" fmla="*/ 797633 h 1162069"/>
                  <a:gd name="connsiteX24" fmla="*/ 34413 w 3634045"/>
                  <a:gd name="connsiteY24" fmla="*/ 1162069 h 1162069"/>
                  <a:gd name="connsiteX25" fmla="*/ 289072 w 3634045"/>
                  <a:gd name="connsiteY25" fmla="*/ 1162069 h 1162069"/>
                  <a:gd name="connsiteX26" fmla="*/ 564378 w 3634045"/>
                  <a:gd name="connsiteY26" fmla="*/ 880147 h 1162069"/>
                  <a:gd name="connsiteX27" fmla="*/ 846567 w 3634045"/>
                  <a:gd name="connsiteY27" fmla="*/ 1162069 h 1162069"/>
                  <a:gd name="connsiteX28" fmla="*/ 1885849 w 3634045"/>
                  <a:gd name="connsiteY28" fmla="*/ 1162069 h 1162069"/>
                  <a:gd name="connsiteX29" fmla="*/ 2168038 w 3634045"/>
                  <a:gd name="connsiteY29" fmla="*/ 880147 h 1162069"/>
                  <a:gd name="connsiteX30" fmla="*/ 2450227 w 3634045"/>
                  <a:gd name="connsiteY30" fmla="*/ 1162069 h 1162069"/>
                  <a:gd name="connsiteX31" fmla="*/ 2491523 w 3634045"/>
                  <a:gd name="connsiteY31" fmla="*/ 1162069 h 1162069"/>
                  <a:gd name="connsiteX32" fmla="*/ 2773713 w 3634045"/>
                  <a:gd name="connsiteY32" fmla="*/ 880147 h 1162069"/>
                  <a:gd name="connsiteX33" fmla="*/ 3055902 w 3634045"/>
                  <a:gd name="connsiteY33" fmla="*/ 1162069 h 1162069"/>
                  <a:gd name="connsiteX34" fmla="*/ 3214203 w 3634045"/>
                  <a:gd name="connsiteY34" fmla="*/ 1162069 h 1162069"/>
                  <a:gd name="connsiteX35" fmla="*/ 3634045 w 3634045"/>
                  <a:gd name="connsiteY35" fmla="*/ 783881 h 1162069"/>
                  <a:gd name="connsiteX36" fmla="*/ 3634045 w 3634045"/>
                  <a:gd name="connsiteY36" fmla="*/ 777005 h 1162069"/>
                  <a:gd name="connsiteX37" fmla="*/ 1018634 w 3634045"/>
                  <a:gd name="connsiteY37" fmla="*/ 777005 h 1162069"/>
                  <a:gd name="connsiteX38" fmla="*/ 1018634 w 3634045"/>
                  <a:gd name="connsiteY38" fmla="*/ 103142 h 1162069"/>
                  <a:gd name="connsiteX39" fmla="*/ 908511 w 3634045"/>
                  <a:gd name="connsiteY39" fmla="*/ 0 h 116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634045" h="1162069">
                    <a:moveTo>
                      <a:pt x="116894" y="914529"/>
                    </a:moveTo>
                    <a:cubicBezTo>
                      <a:pt x="137523" y="914529"/>
                      <a:pt x="151275" y="935158"/>
                      <a:pt x="151275" y="955787"/>
                    </a:cubicBezTo>
                    <a:cubicBezTo>
                      <a:pt x="151275" y="955787"/>
                      <a:pt x="151275" y="955787"/>
                      <a:pt x="151275" y="997045"/>
                    </a:cubicBezTo>
                    <a:cubicBezTo>
                      <a:pt x="151275" y="1017674"/>
                      <a:pt x="137523" y="1031426"/>
                      <a:pt x="116894" y="1031426"/>
                    </a:cubicBezTo>
                    <a:cubicBezTo>
                      <a:pt x="116894" y="1031426"/>
                      <a:pt x="116894" y="1031426"/>
                      <a:pt x="68761" y="1031426"/>
                    </a:cubicBezTo>
                    <a:cubicBezTo>
                      <a:pt x="61885" y="1003921"/>
                      <a:pt x="61885" y="962663"/>
                      <a:pt x="55009" y="914529"/>
                    </a:cubicBezTo>
                    <a:cubicBezTo>
                      <a:pt x="55009" y="914529"/>
                      <a:pt x="55009" y="914529"/>
                      <a:pt x="116894" y="914529"/>
                    </a:cubicBezTo>
                    <a:close/>
                    <a:moveTo>
                      <a:pt x="3572157" y="900776"/>
                    </a:moveTo>
                    <a:cubicBezTo>
                      <a:pt x="3558405" y="948910"/>
                      <a:pt x="3537776" y="990168"/>
                      <a:pt x="3510271" y="1017673"/>
                    </a:cubicBezTo>
                    <a:cubicBezTo>
                      <a:pt x="3510271" y="1017673"/>
                      <a:pt x="3510271" y="1017673"/>
                      <a:pt x="3475890" y="1017673"/>
                    </a:cubicBezTo>
                    <a:cubicBezTo>
                      <a:pt x="3455261" y="1017673"/>
                      <a:pt x="3441508" y="1003921"/>
                      <a:pt x="3441508" y="983292"/>
                    </a:cubicBezTo>
                    <a:cubicBezTo>
                      <a:pt x="3441508" y="983292"/>
                      <a:pt x="3441508" y="983292"/>
                      <a:pt x="3441508" y="942034"/>
                    </a:cubicBezTo>
                    <a:cubicBezTo>
                      <a:pt x="3441508" y="921405"/>
                      <a:pt x="3455261" y="900776"/>
                      <a:pt x="3475890" y="900776"/>
                    </a:cubicBezTo>
                    <a:close/>
                    <a:moveTo>
                      <a:pt x="550091" y="82514"/>
                    </a:moveTo>
                    <a:cubicBezTo>
                      <a:pt x="550091" y="82514"/>
                      <a:pt x="550091" y="82514"/>
                      <a:pt x="515710" y="446949"/>
                    </a:cubicBezTo>
                    <a:cubicBezTo>
                      <a:pt x="515710" y="446949"/>
                      <a:pt x="515710" y="446949"/>
                      <a:pt x="82514" y="577595"/>
                    </a:cubicBezTo>
                    <a:cubicBezTo>
                      <a:pt x="123771" y="350683"/>
                      <a:pt x="220037" y="82514"/>
                      <a:pt x="440073" y="82514"/>
                    </a:cubicBezTo>
                    <a:close/>
                    <a:moveTo>
                      <a:pt x="735749" y="82514"/>
                    </a:moveTo>
                    <a:cubicBezTo>
                      <a:pt x="735749" y="82514"/>
                      <a:pt x="735749" y="82514"/>
                      <a:pt x="687615" y="288800"/>
                    </a:cubicBezTo>
                    <a:cubicBezTo>
                      <a:pt x="680739" y="336933"/>
                      <a:pt x="632605" y="391942"/>
                      <a:pt x="577595" y="419447"/>
                    </a:cubicBezTo>
                    <a:cubicBezTo>
                      <a:pt x="577595" y="419447"/>
                      <a:pt x="577595" y="419447"/>
                      <a:pt x="611976" y="82514"/>
                    </a:cubicBezTo>
                    <a:close/>
                    <a:moveTo>
                      <a:pt x="908511" y="0"/>
                    </a:moveTo>
                    <a:cubicBezTo>
                      <a:pt x="440490" y="0"/>
                      <a:pt x="440490" y="0"/>
                      <a:pt x="440490" y="0"/>
                    </a:cubicBezTo>
                    <a:cubicBezTo>
                      <a:pt x="89475" y="0"/>
                      <a:pt x="0" y="529464"/>
                      <a:pt x="0" y="797633"/>
                    </a:cubicBezTo>
                    <a:cubicBezTo>
                      <a:pt x="0" y="1072679"/>
                      <a:pt x="34413" y="1162069"/>
                      <a:pt x="34413" y="1162069"/>
                    </a:cubicBezTo>
                    <a:cubicBezTo>
                      <a:pt x="289072" y="1162069"/>
                      <a:pt x="289072" y="1162069"/>
                      <a:pt x="289072" y="1162069"/>
                    </a:cubicBezTo>
                    <a:cubicBezTo>
                      <a:pt x="289072" y="1010794"/>
                      <a:pt x="412960" y="880147"/>
                      <a:pt x="564378" y="880147"/>
                    </a:cubicBezTo>
                    <a:cubicBezTo>
                      <a:pt x="722679" y="880147"/>
                      <a:pt x="846567" y="1010794"/>
                      <a:pt x="846567" y="1162069"/>
                    </a:cubicBezTo>
                    <a:cubicBezTo>
                      <a:pt x="1885849" y="1162069"/>
                      <a:pt x="1885849" y="1162069"/>
                      <a:pt x="1885849" y="1162069"/>
                    </a:cubicBezTo>
                    <a:cubicBezTo>
                      <a:pt x="1885849" y="1010794"/>
                      <a:pt x="2016620" y="880147"/>
                      <a:pt x="2168038" y="880147"/>
                    </a:cubicBezTo>
                    <a:cubicBezTo>
                      <a:pt x="2326340" y="880147"/>
                      <a:pt x="2450227" y="1010794"/>
                      <a:pt x="2450227" y="1162069"/>
                    </a:cubicBezTo>
                    <a:cubicBezTo>
                      <a:pt x="2491523" y="1162069"/>
                      <a:pt x="2491523" y="1162069"/>
                      <a:pt x="2491523" y="1162069"/>
                    </a:cubicBezTo>
                    <a:cubicBezTo>
                      <a:pt x="2491523" y="1010794"/>
                      <a:pt x="2622294" y="880147"/>
                      <a:pt x="2773713" y="880147"/>
                    </a:cubicBezTo>
                    <a:cubicBezTo>
                      <a:pt x="2932014" y="880147"/>
                      <a:pt x="3055902" y="1010794"/>
                      <a:pt x="3055902" y="1162069"/>
                    </a:cubicBezTo>
                    <a:cubicBezTo>
                      <a:pt x="3214203" y="1162069"/>
                      <a:pt x="3214203" y="1162069"/>
                      <a:pt x="3214203" y="1162069"/>
                    </a:cubicBezTo>
                    <a:cubicBezTo>
                      <a:pt x="3496392" y="1162069"/>
                      <a:pt x="3634045" y="1058927"/>
                      <a:pt x="3634045" y="783881"/>
                    </a:cubicBezTo>
                    <a:cubicBezTo>
                      <a:pt x="3634045" y="777005"/>
                      <a:pt x="3634045" y="777005"/>
                      <a:pt x="3634045" y="777005"/>
                    </a:cubicBezTo>
                    <a:lnTo>
                      <a:pt x="1018634" y="777005"/>
                    </a:lnTo>
                    <a:cubicBezTo>
                      <a:pt x="1018634" y="103142"/>
                      <a:pt x="1018634" y="103142"/>
                      <a:pt x="1018634" y="103142"/>
                    </a:cubicBezTo>
                    <a:cubicBezTo>
                      <a:pt x="1018634" y="48133"/>
                      <a:pt x="970455" y="0"/>
                      <a:pt x="9085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0" name="Oval 369"/>
              <p:cNvSpPr>
                <a:spLocks noChangeArrowheads="1"/>
              </p:cNvSpPr>
              <p:nvPr/>
            </p:nvSpPr>
            <p:spPr bwMode="auto">
              <a:xfrm flipH="1">
                <a:off x="6346135" y="4115805"/>
                <a:ext cx="481330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1" name="Oval 370"/>
              <p:cNvSpPr>
                <a:spLocks noChangeArrowheads="1"/>
              </p:cNvSpPr>
              <p:nvPr/>
            </p:nvSpPr>
            <p:spPr bwMode="auto">
              <a:xfrm flipH="1">
                <a:off x="8549944" y="4115805"/>
                <a:ext cx="488208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2" name="Oval 371"/>
              <p:cNvSpPr>
                <a:spLocks noChangeArrowheads="1"/>
              </p:cNvSpPr>
              <p:nvPr/>
            </p:nvSpPr>
            <p:spPr bwMode="auto">
              <a:xfrm flipH="1">
                <a:off x="4211093" y="4115805"/>
                <a:ext cx="481330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3" name="Oval 372"/>
              <p:cNvSpPr>
                <a:spLocks noChangeArrowheads="1"/>
              </p:cNvSpPr>
              <p:nvPr/>
            </p:nvSpPr>
            <p:spPr bwMode="auto">
              <a:xfrm flipH="1">
                <a:off x="3605993" y="4115805"/>
                <a:ext cx="481330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4" name="Oval 373"/>
              <p:cNvSpPr>
                <a:spLocks noChangeArrowheads="1"/>
              </p:cNvSpPr>
              <p:nvPr/>
            </p:nvSpPr>
            <p:spPr bwMode="auto">
              <a:xfrm flipH="1">
                <a:off x="2994014" y="4115805"/>
                <a:ext cx="488208" cy="48476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5" name="Freeform 131"/>
              <p:cNvSpPr>
                <a:spLocks/>
              </p:cNvSpPr>
              <p:nvPr/>
            </p:nvSpPr>
            <p:spPr bwMode="auto">
              <a:xfrm rot="5400000" flipH="1">
                <a:off x="4968204" y="743054"/>
                <a:ext cx="801065" cy="548715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 flipH="1">
                <a:off x="2602072" y="3971404"/>
                <a:ext cx="2461662" cy="385063"/>
              </a:xfrm>
              <a:custGeom>
                <a:avLst/>
                <a:gdLst>
                  <a:gd name="connsiteX0" fmla="*/ 2406653 w 2461662"/>
                  <a:gd name="connsiteY0" fmla="*/ 123770 h 385063"/>
                  <a:gd name="connsiteX1" fmla="*/ 2406653 w 2461662"/>
                  <a:gd name="connsiteY1" fmla="*/ 240667 h 385063"/>
                  <a:gd name="connsiteX2" fmla="*/ 2358520 w 2461662"/>
                  <a:gd name="connsiteY2" fmla="*/ 240667 h 385063"/>
                  <a:gd name="connsiteX3" fmla="*/ 2324139 w 2461662"/>
                  <a:gd name="connsiteY3" fmla="*/ 206286 h 385063"/>
                  <a:gd name="connsiteX4" fmla="*/ 2324139 w 2461662"/>
                  <a:gd name="connsiteY4" fmla="*/ 165028 h 385063"/>
                  <a:gd name="connsiteX5" fmla="*/ 2358520 w 2461662"/>
                  <a:gd name="connsiteY5" fmla="*/ 123770 h 385063"/>
                  <a:gd name="connsiteX6" fmla="*/ 2461662 w 2461662"/>
                  <a:gd name="connsiteY6" fmla="*/ 0 h 385063"/>
                  <a:gd name="connsiteX7" fmla="*/ 0 w 2461662"/>
                  <a:gd name="connsiteY7" fmla="*/ 0 h 385063"/>
                  <a:gd name="connsiteX8" fmla="*/ 0 w 2461662"/>
                  <a:gd name="connsiteY8" fmla="*/ 268169 h 385063"/>
                  <a:gd name="connsiteX9" fmla="*/ 116895 w 2461662"/>
                  <a:gd name="connsiteY9" fmla="*/ 385063 h 385063"/>
                  <a:gd name="connsiteX10" fmla="*/ 330055 w 2461662"/>
                  <a:gd name="connsiteY10" fmla="*/ 385063 h 385063"/>
                  <a:gd name="connsiteX11" fmla="*/ 611978 w 2461662"/>
                  <a:gd name="connsiteY11" fmla="*/ 103142 h 385063"/>
                  <a:gd name="connsiteX12" fmla="*/ 893900 w 2461662"/>
                  <a:gd name="connsiteY12" fmla="*/ 385063 h 385063"/>
                  <a:gd name="connsiteX13" fmla="*/ 935157 w 2461662"/>
                  <a:gd name="connsiteY13" fmla="*/ 385063 h 385063"/>
                  <a:gd name="connsiteX14" fmla="*/ 1217079 w 2461662"/>
                  <a:gd name="connsiteY14" fmla="*/ 103142 h 385063"/>
                  <a:gd name="connsiteX15" fmla="*/ 1499001 w 2461662"/>
                  <a:gd name="connsiteY15" fmla="*/ 385063 h 385063"/>
                  <a:gd name="connsiteX16" fmla="*/ 1547134 w 2461662"/>
                  <a:gd name="connsiteY16" fmla="*/ 385063 h 385063"/>
                  <a:gd name="connsiteX17" fmla="*/ 1822180 w 2461662"/>
                  <a:gd name="connsiteY17" fmla="*/ 103142 h 385063"/>
                  <a:gd name="connsiteX18" fmla="*/ 2104102 w 2461662"/>
                  <a:gd name="connsiteY18" fmla="*/ 385063 h 385063"/>
                  <a:gd name="connsiteX19" fmla="*/ 2344768 w 2461662"/>
                  <a:gd name="connsiteY19" fmla="*/ 385063 h 385063"/>
                  <a:gd name="connsiteX20" fmla="*/ 2461662 w 2461662"/>
                  <a:gd name="connsiteY20" fmla="*/ 268169 h 385063"/>
                  <a:gd name="connsiteX21" fmla="*/ 2461662 w 2461662"/>
                  <a:gd name="connsiteY21" fmla="*/ 0 h 38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1662" h="385063">
                    <a:moveTo>
                      <a:pt x="2406653" y="123770"/>
                    </a:moveTo>
                    <a:cubicBezTo>
                      <a:pt x="2406653" y="123770"/>
                      <a:pt x="2406653" y="123770"/>
                      <a:pt x="2406653" y="240667"/>
                    </a:cubicBezTo>
                    <a:cubicBezTo>
                      <a:pt x="2406653" y="240667"/>
                      <a:pt x="2406653" y="240667"/>
                      <a:pt x="2358520" y="240667"/>
                    </a:cubicBezTo>
                    <a:cubicBezTo>
                      <a:pt x="2337891" y="240667"/>
                      <a:pt x="2324139" y="226915"/>
                      <a:pt x="2324139" y="206286"/>
                    </a:cubicBezTo>
                    <a:cubicBezTo>
                      <a:pt x="2324139" y="206286"/>
                      <a:pt x="2324139" y="206286"/>
                      <a:pt x="2324139" y="165028"/>
                    </a:cubicBezTo>
                    <a:cubicBezTo>
                      <a:pt x="2324139" y="144399"/>
                      <a:pt x="2337891" y="123770"/>
                      <a:pt x="2358520" y="123770"/>
                    </a:cubicBezTo>
                    <a:close/>
                    <a:moveTo>
                      <a:pt x="2461662" y="0"/>
                    </a:moveTo>
                    <a:lnTo>
                      <a:pt x="0" y="0"/>
                    </a:lnTo>
                    <a:cubicBezTo>
                      <a:pt x="0" y="268169"/>
                      <a:pt x="0" y="268169"/>
                      <a:pt x="0" y="268169"/>
                    </a:cubicBezTo>
                    <a:cubicBezTo>
                      <a:pt x="0" y="330054"/>
                      <a:pt x="48133" y="385063"/>
                      <a:pt x="116895" y="385063"/>
                    </a:cubicBezTo>
                    <a:cubicBezTo>
                      <a:pt x="330055" y="385063"/>
                      <a:pt x="330055" y="385063"/>
                      <a:pt x="330055" y="385063"/>
                    </a:cubicBezTo>
                    <a:cubicBezTo>
                      <a:pt x="330055" y="233788"/>
                      <a:pt x="453826" y="103142"/>
                      <a:pt x="611978" y="103142"/>
                    </a:cubicBezTo>
                    <a:cubicBezTo>
                      <a:pt x="763253" y="103142"/>
                      <a:pt x="893900" y="233788"/>
                      <a:pt x="893900" y="385063"/>
                    </a:cubicBezTo>
                    <a:cubicBezTo>
                      <a:pt x="935157" y="385063"/>
                      <a:pt x="935157" y="385063"/>
                      <a:pt x="935157" y="385063"/>
                    </a:cubicBezTo>
                    <a:cubicBezTo>
                      <a:pt x="935157" y="233788"/>
                      <a:pt x="1065804" y="103142"/>
                      <a:pt x="1217079" y="103142"/>
                    </a:cubicBezTo>
                    <a:cubicBezTo>
                      <a:pt x="1375230" y="103142"/>
                      <a:pt x="1499001" y="233788"/>
                      <a:pt x="1499001" y="385063"/>
                    </a:cubicBezTo>
                    <a:cubicBezTo>
                      <a:pt x="1547134" y="385063"/>
                      <a:pt x="1547134" y="385063"/>
                      <a:pt x="1547134" y="385063"/>
                    </a:cubicBezTo>
                    <a:cubicBezTo>
                      <a:pt x="1547134" y="233788"/>
                      <a:pt x="1670905" y="103142"/>
                      <a:pt x="1822180" y="103142"/>
                    </a:cubicBezTo>
                    <a:cubicBezTo>
                      <a:pt x="1980332" y="103142"/>
                      <a:pt x="2104102" y="233788"/>
                      <a:pt x="2104102" y="385063"/>
                    </a:cubicBezTo>
                    <a:cubicBezTo>
                      <a:pt x="2344768" y="385063"/>
                      <a:pt x="2344768" y="385063"/>
                      <a:pt x="2344768" y="385063"/>
                    </a:cubicBezTo>
                    <a:cubicBezTo>
                      <a:pt x="2406653" y="385063"/>
                      <a:pt x="2461662" y="330054"/>
                      <a:pt x="2461662" y="268169"/>
                    </a:cubicBezTo>
                    <a:cubicBezTo>
                      <a:pt x="2461662" y="0"/>
                      <a:pt x="2461662" y="0"/>
                      <a:pt x="24616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Honeywell Sans" panose="02010503040101060203" pitchFamily="50" charset="0"/>
                </a:endParaRPr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>
              <a:off x="5539710" y="5812584"/>
              <a:ext cx="660400" cy="318894"/>
              <a:chOff x="5539710" y="5812584"/>
              <a:chExt cx="660400" cy="318894"/>
            </a:xfrm>
          </p:grpSpPr>
          <p:sp>
            <p:nvSpPr>
              <p:cNvPr id="357" name="Rectangle 356"/>
              <p:cNvSpPr/>
              <p:nvPr/>
            </p:nvSpPr>
            <p:spPr bwMode="auto">
              <a:xfrm flipH="1">
                <a:off x="5860366" y="5931515"/>
                <a:ext cx="331878" cy="14498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699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GB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sp>
            <p:nvSpPr>
              <p:cNvPr id="358" name="Rectangle 357"/>
              <p:cNvSpPr>
                <a:spLocks/>
              </p:cNvSpPr>
              <p:nvPr/>
            </p:nvSpPr>
            <p:spPr bwMode="auto">
              <a:xfrm flipH="1">
                <a:off x="5573166" y="5836440"/>
                <a:ext cx="372322" cy="28129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grpSp>
            <p:nvGrpSpPr>
              <p:cNvPr id="359" name="Group 71"/>
              <p:cNvGrpSpPr>
                <a:grpSpLocks/>
              </p:cNvGrpSpPr>
              <p:nvPr/>
            </p:nvGrpSpPr>
            <p:grpSpPr>
              <a:xfrm flipH="1">
                <a:off x="5573166" y="5812584"/>
                <a:ext cx="372322" cy="23078"/>
                <a:chOff x="1948497" y="5100638"/>
                <a:chExt cx="1713866" cy="126992"/>
              </a:xfrm>
            </p:grpSpPr>
            <p:sp>
              <p:nvSpPr>
                <p:cNvPr id="362" name="Rectangle 361"/>
                <p:cNvSpPr/>
                <p:nvPr/>
              </p:nvSpPr>
              <p:spPr bwMode="auto">
                <a:xfrm>
                  <a:off x="194849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223424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251999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80574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09149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377247" y="5100638"/>
                  <a:ext cx="285116" cy="1269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5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10000"/>
                    </a:lnSpc>
                    <a:defRPr/>
                  </a:pPr>
                  <a:endParaRPr lang="en-US" b="1" kern="0" dirty="0">
                    <a:solidFill>
                      <a:srgbClr val="000000"/>
                    </a:solidFill>
                    <a:latin typeface="Honeywell Sans" panose="02010503040101060203" pitchFamily="50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 flipH="1">
                <a:off x="5865992" y="5857288"/>
                <a:ext cx="304455" cy="269217"/>
              </a:xfrm>
              <a:custGeom>
                <a:avLst/>
                <a:gdLst>
                  <a:gd name="connsiteX0" fmla="*/ 0 w 2101851"/>
                  <a:gd name="connsiteY0" fmla="*/ 0 h 1073150"/>
                  <a:gd name="connsiteX1" fmla="*/ 2101851 w 2101851"/>
                  <a:gd name="connsiteY1" fmla="*/ 0 h 1073150"/>
                  <a:gd name="connsiteX2" fmla="*/ 2101851 w 2101851"/>
                  <a:gd name="connsiteY2" fmla="*/ 1073150 h 1073150"/>
                  <a:gd name="connsiteX3" fmla="*/ 0 w 2101851"/>
                  <a:gd name="connsiteY3" fmla="*/ 1073150 h 1073150"/>
                  <a:gd name="connsiteX4" fmla="*/ 0 w 2101851"/>
                  <a:gd name="connsiteY4" fmla="*/ 0 h 1073150"/>
                  <a:gd name="connsiteX0" fmla="*/ 0 w 2101851"/>
                  <a:gd name="connsiteY0" fmla="*/ 139700 h 1212850"/>
                  <a:gd name="connsiteX1" fmla="*/ 1047750 w 2101851"/>
                  <a:gd name="connsiteY1" fmla="*/ 0 h 1212850"/>
                  <a:gd name="connsiteX2" fmla="*/ 2101851 w 2101851"/>
                  <a:gd name="connsiteY2" fmla="*/ 139700 h 1212850"/>
                  <a:gd name="connsiteX3" fmla="*/ 2101851 w 2101851"/>
                  <a:gd name="connsiteY3" fmla="*/ 1212850 h 1212850"/>
                  <a:gd name="connsiteX4" fmla="*/ 0 w 2101851"/>
                  <a:gd name="connsiteY4" fmla="*/ 1212850 h 1212850"/>
                  <a:gd name="connsiteX5" fmla="*/ 0 w 2101851"/>
                  <a:gd name="connsiteY5" fmla="*/ 139700 h 1212850"/>
                  <a:gd name="connsiteX0" fmla="*/ 0 w 2101851"/>
                  <a:gd name="connsiteY0" fmla="*/ 202142 h 1275292"/>
                  <a:gd name="connsiteX1" fmla="*/ 1047750 w 2101851"/>
                  <a:gd name="connsiteY1" fmla="*/ 62442 h 1275292"/>
                  <a:gd name="connsiteX2" fmla="*/ 2101851 w 2101851"/>
                  <a:gd name="connsiteY2" fmla="*/ 202142 h 1275292"/>
                  <a:gd name="connsiteX3" fmla="*/ 2101851 w 2101851"/>
                  <a:gd name="connsiteY3" fmla="*/ 1275292 h 1275292"/>
                  <a:gd name="connsiteX4" fmla="*/ 0 w 2101851"/>
                  <a:gd name="connsiteY4" fmla="*/ 1275292 h 1275292"/>
                  <a:gd name="connsiteX5" fmla="*/ 0 w 2101851"/>
                  <a:gd name="connsiteY5" fmla="*/ 202142 h 1275292"/>
                  <a:gd name="connsiteX0" fmla="*/ 0 w 2101851"/>
                  <a:gd name="connsiteY0" fmla="*/ 202142 h 1275292"/>
                  <a:gd name="connsiteX1" fmla="*/ 1047750 w 2101851"/>
                  <a:gd name="connsiteY1" fmla="*/ 62442 h 1275292"/>
                  <a:gd name="connsiteX2" fmla="*/ 2101851 w 2101851"/>
                  <a:gd name="connsiteY2" fmla="*/ 202142 h 1275292"/>
                  <a:gd name="connsiteX3" fmla="*/ 2101851 w 2101851"/>
                  <a:gd name="connsiteY3" fmla="*/ 1275292 h 1275292"/>
                  <a:gd name="connsiteX4" fmla="*/ 0 w 2101851"/>
                  <a:gd name="connsiteY4" fmla="*/ 1275292 h 1275292"/>
                  <a:gd name="connsiteX5" fmla="*/ 0 w 2101851"/>
                  <a:gd name="connsiteY5" fmla="*/ 202142 h 1275292"/>
                  <a:gd name="connsiteX0" fmla="*/ 0 w 2101851"/>
                  <a:gd name="connsiteY0" fmla="*/ 139700 h 1212850"/>
                  <a:gd name="connsiteX1" fmla="*/ 1047750 w 2101851"/>
                  <a:gd name="connsiteY1" fmla="*/ 0 h 1212850"/>
                  <a:gd name="connsiteX2" fmla="*/ 2101851 w 2101851"/>
                  <a:gd name="connsiteY2" fmla="*/ 139700 h 1212850"/>
                  <a:gd name="connsiteX3" fmla="*/ 2101851 w 2101851"/>
                  <a:gd name="connsiteY3" fmla="*/ 1212850 h 1212850"/>
                  <a:gd name="connsiteX4" fmla="*/ 0 w 2101851"/>
                  <a:gd name="connsiteY4" fmla="*/ 1212850 h 1212850"/>
                  <a:gd name="connsiteX5" fmla="*/ 0 w 2101851"/>
                  <a:gd name="connsiteY5" fmla="*/ 139700 h 1212850"/>
                  <a:gd name="connsiteX0" fmla="*/ 0 w 2101851"/>
                  <a:gd name="connsiteY0" fmla="*/ 139700 h 1212850"/>
                  <a:gd name="connsiteX1" fmla="*/ 1047750 w 2101851"/>
                  <a:gd name="connsiteY1" fmla="*/ 0 h 1212850"/>
                  <a:gd name="connsiteX2" fmla="*/ 2101851 w 2101851"/>
                  <a:gd name="connsiteY2" fmla="*/ 139700 h 1212850"/>
                  <a:gd name="connsiteX3" fmla="*/ 2101851 w 2101851"/>
                  <a:gd name="connsiteY3" fmla="*/ 1212850 h 1212850"/>
                  <a:gd name="connsiteX4" fmla="*/ 0 w 2101851"/>
                  <a:gd name="connsiteY4" fmla="*/ 1212850 h 1212850"/>
                  <a:gd name="connsiteX5" fmla="*/ 0 w 2101851"/>
                  <a:gd name="connsiteY5" fmla="*/ 139700 h 121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1851" h="1212850">
                    <a:moveTo>
                      <a:pt x="0" y="139700"/>
                    </a:moveTo>
                    <a:cubicBezTo>
                      <a:pt x="66675" y="83608"/>
                      <a:pt x="697442" y="0"/>
                      <a:pt x="1047750" y="0"/>
                    </a:cubicBezTo>
                    <a:cubicBezTo>
                      <a:pt x="1398058" y="0"/>
                      <a:pt x="1907118" y="77258"/>
                      <a:pt x="2101851" y="139700"/>
                    </a:cubicBezTo>
                    <a:lnTo>
                      <a:pt x="2101851" y="1212850"/>
                    </a:lnTo>
                    <a:lnTo>
                      <a:pt x="0" y="1212850"/>
                    </a:lnTo>
                    <a:lnTo>
                      <a:pt x="0" y="1397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  <a:extLst/>
            </p:spPr>
            <p:txBody>
              <a:bodyPr vert="horz" wrap="non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Honeywell Sans" panose="02010503040101060203" pitchFamily="50" charset="0"/>
                  <a:cs typeface="Arial" pitchFamily="34" charset="0"/>
                </a:endParaRPr>
              </a:p>
            </p:txBody>
          </p:sp>
          <p:cxnSp>
            <p:nvCxnSpPr>
              <p:cNvPr id="361" name="Straight Connector 360"/>
              <p:cNvCxnSpPr/>
              <p:nvPr/>
            </p:nvCxnSpPr>
            <p:spPr bwMode="auto">
              <a:xfrm>
                <a:off x="5539710" y="6131478"/>
                <a:ext cx="660400" cy="0"/>
              </a:xfrm>
              <a:prstGeom prst="line">
                <a:avLst/>
              </a:prstGeom>
              <a:noFill/>
              <a:ln w="28575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5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36" name="Straight Connector 335"/>
            <p:cNvCxnSpPr/>
            <p:nvPr/>
          </p:nvCxnSpPr>
          <p:spPr>
            <a:xfrm>
              <a:off x="3171160" y="5998670"/>
              <a:ext cx="488950" cy="0"/>
            </a:xfrm>
            <a:prstGeom prst="line">
              <a:avLst/>
            </a:prstGeom>
            <a:ln w="25400" cmpd="sng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999960" y="5998670"/>
              <a:ext cx="488950" cy="0"/>
            </a:xfrm>
            <a:prstGeom prst="line">
              <a:avLst/>
            </a:prstGeom>
            <a:ln w="25400" cmpd="sng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6181060" y="5998670"/>
              <a:ext cx="1270000" cy="0"/>
            </a:xfrm>
            <a:prstGeom prst="line">
              <a:avLst/>
            </a:prstGeom>
            <a:ln w="25400" cmpd="sng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9" name="Group 338"/>
            <p:cNvGrpSpPr/>
            <p:nvPr/>
          </p:nvGrpSpPr>
          <p:grpSpPr>
            <a:xfrm>
              <a:off x="7447364" y="5783013"/>
              <a:ext cx="887934" cy="348465"/>
              <a:chOff x="7447364" y="5783013"/>
              <a:chExt cx="887934" cy="348465"/>
            </a:xfrm>
          </p:grpSpPr>
          <p:grpSp>
            <p:nvGrpSpPr>
              <p:cNvPr id="340" name="Group 339"/>
              <p:cNvGrpSpPr/>
              <p:nvPr/>
            </p:nvGrpSpPr>
            <p:grpSpPr>
              <a:xfrm flipH="1">
                <a:off x="7476459" y="5783013"/>
                <a:ext cx="546496" cy="335556"/>
                <a:chOff x="1742309" y="8874677"/>
                <a:chExt cx="797691" cy="489793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348" name="Group 549"/>
                <p:cNvGrpSpPr/>
                <p:nvPr/>
              </p:nvGrpSpPr>
              <p:grpSpPr>
                <a:xfrm flipH="1">
                  <a:off x="1791678" y="8874677"/>
                  <a:ext cx="748322" cy="489793"/>
                  <a:chOff x="7805202" y="6447330"/>
                  <a:chExt cx="1111819" cy="727709"/>
                </a:xfrm>
                <a:grpFill/>
              </p:grpSpPr>
              <p:sp>
                <p:nvSpPr>
                  <p:cNvPr id="352" name="Freeform 167"/>
                  <p:cNvSpPr>
                    <a:spLocks noEditPoints="1"/>
                  </p:cNvSpPr>
                  <p:nvPr/>
                </p:nvSpPr>
                <p:spPr bwMode="auto">
                  <a:xfrm>
                    <a:off x="8458200" y="6528930"/>
                    <a:ext cx="458821" cy="325524"/>
                  </a:xfrm>
                  <a:custGeom>
                    <a:avLst/>
                    <a:gdLst/>
                    <a:ahLst/>
                    <a:cxnLst>
                      <a:cxn ang="0">
                        <a:pos x="331" y="25"/>
                      </a:cxn>
                      <a:cxn ang="0">
                        <a:pos x="251" y="12"/>
                      </a:cxn>
                      <a:cxn ang="0">
                        <a:pos x="243" y="7"/>
                      </a:cxn>
                      <a:cxn ang="0">
                        <a:pos x="231" y="5"/>
                      </a:cxn>
                      <a:cxn ang="0">
                        <a:pos x="225" y="18"/>
                      </a:cxn>
                      <a:cxn ang="0">
                        <a:pos x="221" y="3"/>
                      </a:cxn>
                      <a:cxn ang="0">
                        <a:pos x="212" y="23"/>
                      </a:cxn>
                      <a:cxn ang="0">
                        <a:pos x="209" y="13"/>
                      </a:cxn>
                      <a:cxn ang="0">
                        <a:pos x="197" y="11"/>
                      </a:cxn>
                      <a:cxn ang="0">
                        <a:pos x="184" y="32"/>
                      </a:cxn>
                      <a:cxn ang="0">
                        <a:pos x="176" y="29"/>
                      </a:cxn>
                      <a:cxn ang="0">
                        <a:pos x="132" y="15"/>
                      </a:cxn>
                      <a:cxn ang="0">
                        <a:pos x="87" y="26"/>
                      </a:cxn>
                      <a:cxn ang="0">
                        <a:pos x="77" y="52"/>
                      </a:cxn>
                      <a:cxn ang="0">
                        <a:pos x="57" y="90"/>
                      </a:cxn>
                      <a:cxn ang="0">
                        <a:pos x="3" y="170"/>
                      </a:cxn>
                      <a:cxn ang="0">
                        <a:pos x="3" y="177"/>
                      </a:cxn>
                      <a:cxn ang="0">
                        <a:pos x="40" y="213"/>
                      </a:cxn>
                      <a:cxn ang="0">
                        <a:pos x="52" y="209"/>
                      </a:cxn>
                      <a:cxn ang="0">
                        <a:pos x="97" y="230"/>
                      </a:cxn>
                      <a:cxn ang="0">
                        <a:pos x="149" y="158"/>
                      </a:cxn>
                      <a:cxn ang="0">
                        <a:pos x="155" y="149"/>
                      </a:cxn>
                      <a:cxn ang="0">
                        <a:pos x="92" y="120"/>
                      </a:cxn>
                      <a:cxn ang="0">
                        <a:pos x="93" y="124"/>
                      </a:cxn>
                      <a:cxn ang="0">
                        <a:pos x="94" y="143"/>
                      </a:cxn>
                      <a:cxn ang="0">
                        <a:pos x="75" y="208"/>
                      </a:cxn>
                      <a:cxn ang="0">
                        <a:pos x="89" y="104"/>
                      </a:cxn>
                      <a:cxn ang="0">
                        <a:pos x="171" y="128"/>
                      </a:cxn>
                      <a:cxn ang="0">
                        <a:pos x="180" y="112"/>
                      </a:cxn>
                      <a:cxn ang="0">
                        <a:pos x="189" y="67"/>
                      </a:cxn>
                      <a:cxn ang="0">
                        <a:pos x="194" y="69"/>
                      </a:cxn>
                      <a:cxn ang="0">
                        <a:pos x="201" y="64"/>
                      </a:cxn>
                      <a:cxn ang="0">
                        <a:pos x="206" y="56"/>
                      </a:cxn>
                      <a:cxn ang="0">
                        <a:pos x="211" y="66"/>
                      </a:cxn>
                      <a:cxn ang="0">
                        <a:pos x="218" y="61"/>
                      </a:cxn>
                      <a:cxn ang="0">
                        <a:pos x="224" y="50"/>
                      </a:cxn>
                      <a:cxn ang="0">
                        <a:pos x="228" y="63"/>
                      </a:cxn>
                      <a:cxn ang="0">
                        <a:pos x="235" y="58"/>
                      </a:cxn>
                      <a:cxn ang="0">
                        <a:pos x="248" y="42"/>
                      </a:cxn>
                      <a:cxn ang="0">
                        <a:pos x="329" y="43"/>
                      </a:cxn>
                      <a:cxn ang="0">
                        <a:pos x="100" y="153"/>
                      </a:cxn>
                      <a:cxn ang="0">
                        <a:pos x="129" y="162"/>
                      </a:cxn>
                      <a:cxn ang="0">
                        <a:pos x="96" y="212"/>
                      </a:cxn>
                      <a:cxn ang="0">
                        <a:pos x="85" y="217"/>
                      </a:cxn>
                    </a:cxnLst>
                    <a:rect l="0" t="0" r="r" b="b"/>
                    <a:pathLst>
                      <a:path w="331" h="234">
                        <a:moveTo>
                          <a:pt x="329" y="43"/>
                        </a:moveTo>
                        <a:cubicBezTo>
                          <a:pt x="331" y="25"/>
                          <a:pt x="331" y="25"/>
                          <a:pt x="331" y="25"/>
                        </a:cubicBezTo>
                        <a:cubicBezTo>
                          <a:pt x="331" y="22"/>
                          <a:pt x="329" y="19"/>
                          <a:pt x="325" y="19"/>
                        </a:cubicBezTo>
                        <a:cubicBezTo>
                          <a:pt x="251" y="12"/>
                          <a:pt x="251" y="12"/>
                          <a:pt x="251" y="12"/>
                        </a:cubicBezTo>
                        <a:cubicBezTo>
                          <a:pt x="248" y="12"/>
                          <a:pt x="245" y="12"/>
                          <a:pt x="242" y="13"/>
                        </a:cubicBezTo>
                        <a:cubicBezTo>
                          <a:pt x="243" y="7"/>
                          <a:pt x="243" y="7"/>
                          <a:pt x="243" y="7"/>
                        </a:cubicBezTo>
                        <a:cubicBezTo>
                          <a:pt x="244" y="4"/>
                          <a:pt x="241" y="1"/>
                          <a:pt x="238" y="1"/>
                        </a:cubicBezTo>
                        <a:cubicBezTo>
                          <a:pt x="235" y="0"/>
                          <a:pt x="232" y="2"/>
                          <a:pt x="231" y="5"/>
                        </a:cubicBezTo>
                        <a:cubicBezTo>
                          <a:pt x="229" y="17"/>
                          <a:pt x="229" y="17"/>
                          <a:pt x="229" y="17"/>
                        </a:cubicBezTo>
                        <a:cubicBezTo>
                          <a:pt x="225" y="18"/>
                          <a:pt x="225" y="18"/>
                          <a:pt x="225" y="18"/>
                        </a:cubicBezTo>
                        <a:cubicBezTo>
                          <a:pt x="226" y="10"/>
                          <a:pt x="226" y="10"/>
                          <a:pt x="226" y="10"/>
                        </a:cubicBezTo>
                        <a:cubicBezTo>
                          <a:pt x="227" y="7"/>
                          <a:pt x="224" y="4"/>
                          <a:pt x="221" y="3"/>
                        </a:cubicBezTo>
                        <a:cubicBezTo>
                          <a:pt x="218" y="3"/>
                          <a:pt x="215" y="5"/>
                          <a:pt x="214" y="8"/>
                        </a:cubicBezTo>
                        <a:cubicBezTo>
                          <a:pt x="212" y="23"/>
                          <a:pt x="212" y="23"/>
                          <a:pt x="212" y="23"/>
                        </a:cubicBezTo>
                        <a:cubicBezTo>
                          <a:pt x="207" y="24"/>
                          <a:pt x="207" y="24"/>
                          <a:pt x="207" y="24"/>
                        </a:cubicBezTo>
                        <a:cubicBezTo>
                          <a:pt x="209" y="13"/>
                          <a:pt x="209" y="13"/>
                          <a:pt x="209" y="13"/>
                        </a:cubicBezTo>
                        <a:cubicBezTo>
                          <a:pt x="210" y="10"/>
                          <a:pt x="207" y="7"/>
                          <a:pt x="204" y="6"/>
                        </a:cubicBezTo>
                        <a:cubicBezTo>
                          <a:pt x="201" y="5"/>
                          <a:pt x="198" y="8"/>
                          <a:pt x="197" y="11"/>
                        </a:cubicBezTo>
                        <a:cubicBezTo>
                          <a:pt x="194" y="28"/>
                          <a:pt x="194" y="28"/>
                          <a:pt x="194" y="28"/>
                        </a:cubicBezTo>
                        <a:cubicBezTo>
                          <a:pt x="184" y="32"/>
                          <a:pt x="184" y="32"/>
                          <a:pt x="184" y="32"/>
                        </a:cubicBezTo>
                        <a:cubicBezTo>
                          <a:pt x="184" y="32"/>
                          <a:pt x="183" y="32"/>
                          <a:pt x="183" y="32"/>
                        </a:cubicBezTo>
                        <a:cubicBezTo>
                          <a:pt x="182" y="30"/>
                          <a:pt x="179" y="28"/>
                          <a:pt x="176" y="29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32" y="15"/>
                          <a:pt x="132" y="15"/>
                          <a:pt x="132" y="15"/>
                        </a:cubicBezTo>
                        <a:cubicBezTo>
                          <a:pt x="129" y="13"/>
                          <a:pt x="125" y="13"/>
                          <a:pt x="122" y="14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4" y="28"/>
                          <a:pt x="81" y="31"/>
                          <a:pt x="81" y="34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56" y="82"/>
                          <a:pt x="56" y="82"/>
                          <a:pt x="56" y="82"/>
                        </a:cubicBezTo>
                        <a:cubicBezTo>
                          <a:pt x="54" y="84"/>
                          <a:pt x="55" y="88"/>
                          <a:pt x="57" y="90"/>
                        </a:cubicBezTo>
                        <a:cubicBezTo>
                          <a:pt x="60" y="93"/>
                          <a:pt x="60" y="93"/>
                          <a:pt x="60" y="93"/>
                        </a:cubicBezTo>
                        <a:cubicBezTo>
                          <a:pt x="3" y="170"/>
                          <a:pt x="3" y="170"/>
                          <a:pt x="3" y="170"/>
                        </a:cubicBezTo>
                        <a:cubicBezTo>
                          <a:pt x="1" y="172"/>
                          <a:pt x="1" y="175"/>
                          <a:pt x="3" y="177"/>
                        </a:cubicBezTo>
                        <a:cubicBezTo>
                          <a:pt x="3" y="177"/>
                          <a:pt x="3" y="177"/>
                          <a:pt x="3" y="177"/>
                        </a:cubicBezTo>
                        <a:cubicBezTo>
                          <a:pt x="0" y="181"/>
                          <a:pt x="1" y="185"/>
                          <a:pt x="5" y="188"/>
                        </a:cubicBezTo>
                        <a:cubicBezTo>
                          <a:pt x="40" y="213"/>
                          <a:pt x="40" y="213"/>
                          <a:pt x="40" y="213"/>
                        </a:cubicBezTo>
                        <a:cubicBezTo>
                          <a:pt x="43" y="215"/>
                          <a:pt x="48" y="214"/>
                          <a:pt x="50" y="211"/>
                        </a:cubicBezTo>
                        <a:cubicBezTo>
                          <a:pt x="52" y="209"/>
                          <a:pt x="52" y="209"/>
                          <a:pt x="52" y="209"/>
                        </a:cubicBezTo>
                        <a:cubicBezTo>
                          <a:pt x="86" y="232"/>
                          <a:pt x="86" y="232"/>
                          <a:pt x="86" y="232"/>
                        </a:cubicBezTo>
                        <a:cubicBezTo>
                          <a:pt x="90" y="234"/>
                          <a:pt x="95" y="233"/>
                          <a:pt x="97" y="230"/>
                        </a:cubicBezTo>
                        <a:cubicBezTo>
                          <a:pt x="144" y="171"/>
                          <a:pt x="144" y="171"/>
                          <a:pt x="144" y="171"/>
                        </a:cubicBezTo>
                        <a:cubicBezTo>
                          <a:pt x="147" y="167"/>
                          <a:pt x="148" y="163"/>
                          <a:pt x="149" y="158"/>
                        </a:cubicBezTo>
                        <a:cubicBezTo>
                          <a:pt x="149" y="157"/>
                          <a:pt x="149" y="157"/>
                          <a:pt x="149" y="157"/>
                        </a:cubicBezTo>
                        <a:cubicBezTo>
                          <a:pt x="155" y="149"/>
                          <a:pt x="155" y="149"/>
                          <a:pt x="155" y="149"/>
                        </a:cubicBezTo>
                        <a:cubicBezTo>
                          <a:pt x="157" y="146"/>
                          <a:pt x="156" y="142"/>
                          <a:pt x="153" y="141"/>
                        </a:cubicBezTo>
                        <a:cubicBezTo>
                          <a:pt x="92" y="120"/>
                          <a:pt x="92" y="120"/>
                          <a:pt x="92" y="120"/>
                        </a:cubicBezTo>
                        <a:cubicBezTo>
                          <a:pt x="91" y="120"/>
                          <a:pt x="91" y="121"/>
                          <a:pt x="91" y="121"/>
                        </a:cubicBezTo>
                        <a:cubicBezTo>
                          <a:pt x="92" y="122"/>
                          <a:pt x="92" y="123"/>
                          <a:pt x="93" y="124"/>
                        </a:cubicBezTo>
                        <a:cubicBezTo>
                          <a:pt x="107" y="139"/>
                          <a:pt x="107" y="139"/>
                          <a:pt x="107" y="139"/>
                        </a:cubicBezTo>
                        <a:cubicBezTo>
                          <a:pt x="94" y="143"/>
                          <a:pt x="94" y="143"/>
                          <a:pt x="94" y="143"/>
                        </a:cubicBezTo>
                        <a:cubicBezTo>
                          <a:pt x="91" y="143"/>
                          <a:pt x="89" y="146"/>
                          <a:pt x="89" y="148"/>
                        </a:cubicBezTo>
                        <a:cubicBezTo>
                          <a:pt x="75" y="208"/>
                          <a:pt x="75" y="208"/>
                          <a:pt x="75" y="208"/>
                        </a:cubicBezTo>
                        <a:cubicBezTo>
                          <a:pt x="42" y="179"/>
                          <a:pt x="42" y="179"/>
                          <a:pt x="42" y="179"/>
                        </a:cubicBezTo>
                        <a:cubicBezTo>
                          <a:pt x="89" y="104"/>
                          <a:pt x="89" y="104"/>
                          <a:pt x="89" y="104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4" y="132"/>
                          <a:pt x="168" y="131"/>
                          <a:pt x="171" y="128"/>
                        </a:cubicBezTo>
                        <a:cubicBezTo>
                          <a:pt x="175" y="122"/>
                          <a:pt x="175" y="122"/>
                          <a:pt x="175" y="122"/>
                        </a:cubicBezTo>
                        <a:cubicBezTo>
                          <a:pt x="178" y="119"/>
                          <a:pt x="179" y="116"/>
                          <a:pt x="180" y="112"/>
                        </a:cubicBezTo>
                        <a:cubicBezTo>
                          <a:pt x="182" y="74"/>
                          <a:pt x="182" y="74"/>
                          <a:pt x="182" y="74"/>
                        </a:cubicBezTo>
                        <a:cubicBezTo>
                          <a:pt x="189" y="67"/>
                          <a:pt x="189" y="67"/>
                          <a:pt x="189" y="67"/>
                        </a:cubicBezTo>
                        <a:cubicBezTo>
                          <a:pt x="190" y="67"/>
                          <a:pt x="190" y="67"/>
                          <a:pt x="190" y="66"/>
                        </a:cubicBezTo>
                        <a:cubicBezTo>
                          <a:pt x="191" y="68"/>
                          <a:pt x="192" y="68"/>
                          <a:pt x="194" y="69"/>
                        </a:cubicBezTo>
                        <a:cubicBezTo>
                          <a:pt x="194" y="69"/>
                          <a:pt x="194" y="69"/>
                          <a:pt x="195" y="69"/>
                        </a:cubicBezTo>
                        <a:cubicBezTo>
                          <a:pt x="198" y="69"/>
                          <a:pt x="200" y="67"/>
                          <a:pt x="201" y="64"/>
                        </a:cubicBezTo>
                        <a:cubicBezTo>
                          <a:pt x="202" y="58"/>
                          <a:pt x="202" y="58"/>
                          <a:pt x="202" y="58"/>
                        </a:cubicBezTo>
                        <a:cubicBezTo>
                          <a:pt x="206" y="56"/>
                          <a:pt x="206" y="56"/>
                          <a:pt x="206" y="56"/>
                        </a:cubicBezTo>
                        <a:cubicBezTo>
                          <a:pt x="206" y="59"/>
                          <a:pt x="206" y="59"/>
                          <a:pt x="206" y="59"/>
                        </a:cubicBezTo>
                        <a:cubicBezTo>
                          <a:pt x="205" y="62"/>
                          <a:pt x="207" y="65"/>
                          <a:pt x="211" y="66"/>
                        </a:cubicBezTo>
                        <a:cubicBezTo>
                          <a:pt x="211" y="66"/>
                          <a:pt x="211" y="66"/>
                          <a:pt x="212" y="66"/>
                        </a:cubicBezTo>
                        <a:cubicBezTo>
                          <a:pt x="215" y="66"/>
                          <a:pt x="217" y="64"/>
                          <a:pt x="218" y="61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24" y="50"/>
                          <a:pt x="224" y="50"/>
                          <a:pt x="224" y="50"/>
                        </a:cubicBezTo>
                        <a:cubicBezTo>
                          <a:pt x="223" y="56"/>
                          <a:pt x="223" y="56"/>
                          <a:pt x="223" y="56"/>
                        </a:cubicBezTo>
                        <a:cubicBezTo>
                          <a:pt x="222" y="60"/>
                          <a:pt x="224" y="63"/>
                          <a:pt x="228" y="63"/>
                        </a:cubicBezTo>
                        <a:cubicBezTo>
                          <a:pt x="228" y="63"/>
                          <a:pt x="228" y="63"/>
                          <a:pt x="229" y="63"/>
                        </a:cubicBezTo>
                        <a:cubicBezTo>
                          <a:pt x="232" y="63"/>
                          <a:pt x="234" y="61"/>
                          <a:pt x="235" y="58"/>
                        </a:cubicBezTo>
                        <a:cubicBezTo>
                          <a:pt x="237" y="46"/>
                          <a:pt x="237" y="46"/>
                          <a:pt x="237" y="46"/>
                        </a:cubicBezTo>
                        <a:cubicBezTo>
                          <a:pt x="248" y="42"/>
                          <a:pt x="248" y="42"/>
                          <a:pt x="248" y="42"/>
                        </a:cubicBezTo>
                        <a:cubicBezTo>
                          <a:pt x="323" y="49"/>
                          <a:pt x="323" y="49"/>
                          <a:pt x="323" y="49"/>
                        </a:cubicBezTo>
                        <a:cubicBezTo>
                          <a:pt x="326" y="49"/>
                          <a:pt x="329" y="47"/>
                          <a:pt x="329" y="43"/>
                        </a:cubicBezTo>
                        <a:close/>
                        <a:moveTo>
                          <a:pt x="85" y="217"/>
                        </a:moveTo>
                        <a:cubicBezTo>
                          <a:pt x="100" y="153"/>
                          <a:pt x="100" y="153"/>
                          <a:pt x="100" y="153"/>
                        </a:cubicBezTo>
                        <a:cubicBezTo>
                          <a:pt x="116" y="149"/>
                          <a:pt x="116" y="149"/>
                          <a:pt x="116" y="149"/>
                        </a:cubicBezTo>
                        <a:cubicBezTo>
                          <a:pt x="129" y="162"/>
                          <a:pt x="129" y="162"/>
                          <a:pt x="129" y="162"/>
                        </a:cubicBezTo>
                        <a:cubicBezTo>
                          <a:pt x="130" y="170"/>
                          <a:pt x="130" y="170"/>
                          <a:pt x="130" y="170"/>
                        </a:cubicBezTo>
                        <a:cubicBezTo>
                          <a:pt x="96" y="212"/>
                          <a:pt x="96" y="212"/>
                          <a:pt x="96" y="212"/>
                        </a:cubicBezTo>
                        <a:cubicBezTo>
                          <a:pt x="85" y="218"/>
                          <a:pt x="85" y="218"/>
                          <a:pt x="85" y="218"/>
                        </a:cubicBezTo>
                        <a:cubicBezTo>
                          <a:pt x="85" y="217"/>
                          <a:pt x="85" y="217"/>
                          <a:pt x="85" y="217"/>
                        </a:cubicBezTo>
                        <a:cubicBezTo>
                          <a:pt x="85" y="217"/>
                          <a:pt x="85" y="217"/>
                          <a:pt x="85" y="21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GB" kern="0">
                      <a:solidFill>
                        <a:srgbClr val="000000"/>
                      </a:solidFill>
                      <a:latin typeface="Honeywell Sans" panose="02010503040101060203" pitchFamily="50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168"/>
                  <p:cNvSpPr>
                    <a:spLocks/>
                  </p:cNvSpPr>
                  <p:nvPr/>
                </p:nvSpPr>
                <p:spPr bwMode="auto">
                  <a:xfrm>
                    <a:off x="8199001" y="6775193"/>
                    <a:ext cx="321319" cy="209929"/>
                  </a:xfrm>
                  <a:custGeom>
                    <a:avLst/>
                    <a:gdLst/>
                    <a:ahLst/>
                    <a:cxnLst>
                      <a:cxn ang="0">
                        <a:pos x="138" y="29"/>
                      </a:cxn>
                      <a:cxn ang="0">
                        <a:pos x="138" y="30"/>
                      </a:cxn>
                      <a:cxn ang="0">
                        <a:pos x="149" y="28"/>
                      </a:cxn>
                      <a:cxn ang="0">
                        <a:pos x="149" y="27"/>
                      </a:cxn>
                      <a:cxn ang="0">
                        <a:pos x="148" y="17"/>
                      </a:cxn>
                      <a:cxn ang="0">
                        <a:pos x="128" y="2"/>
                      </a:cxn>
                      <a:cxn ang="0">
                        <a:pos x="117" y="4"/>
                      </a:cxn>
                      <a:cxn ang="0">
                        <a:pos x="117" y="5"/>
                      </a:cxn>
                      <a:cxn ang="0">
                        <a:pos x="118" y="15"/>
                      </a:cxn>
                      <a:cxn ang="0">
                        <a:pos x="120" y="16"/>
                      </a:cxn>
                      <a:cxn ang="0">
                        <a:pos x="118" y="18"/>
                      </a:cxn>
                      <a:cxn ang="0">
                        <a:pos x="10" y="76"/>
                      </a:cxn>
                      <a:cxn ang="0">
                        <a:pos x="0" y="89"/>
                      </a:cxn>
                      <a:cxn ang="0">
                        <a:pos x="12" y="99"/>
                      </a:cxn>
                      <a:cxn ang="0">
                        <a:pos x="13" y="99"/>
                      </a:cxn>
                      <a:cxn ang="0">
                        <a:pos x="138" y="29"/>
                      </a:cxn>
                    </a:cxnLst>
                    <a:rect l="0" t="0" r="r" b="b"/>
                    <a:pathLst>
                      <a:path w="152" h="99">
                        <a:moveTo>
                          <a:pt x="138" y="29"/>
                        </a:moveTo>
                        <a:cubicBezTo>
                          <a:pt x="138" y="30"/>
                          <a:pt x="138" y="30"/>
                          <a:pt x="138" y="30"/>
                        </a:cubicBezTo>
                        <a:cubicBezTo>
                          <a:pt x="142" y="32"/>
                          <a:pt x="146" y="31"/>
                          <a:pt x="149" y="28"/>
                        </a:cubicBezTo>
                        <a:cubicBezTo>
                          <a:pt x="149" y="27"/>
                          <a:pt x="149" y="27"/>
                          <a:pt x="149" y="27"/>
                        </a:cubicBezTo>
                        <a:cubicBezTo>
                          <a:pt x="152" y="24"/>
                          <a:pt x="151" y="19"/>
                          <a:pt x="148" y="17"/>
                        </a:cubicBezTo>
                        <a:cubicBezTo>
                          <a:pt x="128" y="2"/>
                          <a:pt x="128" y="2"/>
                          <a:pt x="128" y="2"/>
                        </a:cubicBezTo>
                        <a:cubicBezTo>
                          <a:pt x="124" y="0"/>
                          <a:pt x="120" y="1"/>
                          <a:pt x="117" y="4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4" y="8"/>
                          <a:pt x="115" y="13"/>
                          <a:pt x="118" y="15"/>
                        </a:cubicBezTo>
                        <a:cubicBezTo>
                          <a:pt x="120" y="16"/>
                          <a:pt x="120" y="16"/>
                          <a:pt x="120" y="16"/>
                        </a:cubicBezTo>
                        <a:cubicBezTo>
                          <a:pt x="119" y="17"/>
                          <a:pt x="119" y="17"/>
                          <a:pt x="118" y="18"/>
                        </a:cubicBezTo>
                        <a:cubicBezTo>
                          <a:pt x="117" y="20"/>
                          <a:pt x="93" y="66"/>
                          <a:pt x="10" y="76"/>
                        </a:cubicBezTo>
                        <a:cubicBezTo>
                          <a:pt x="4" y="77"/>
                          <a:pt x="0" y="83"/>
                          <a:pt x="0" y="89"/>
                        </a:cubicBezTo>
                        <a:cubicBezTo>
                          <a:pt x="1" y="95"/>
                          <a:pt x="6" y="99"/>
                          <a:pt x="12" y="99"/>
                        </a:cubicBezTo>
                        <a:cubicBezTo>
                          <a:pt x="12" y="99"/>
                          <a:pt x="13" y="99"/>
                          <a:pt x="13" y="99"/>
                        </a:cubicBezTo>
                        <a:cubicBezTo>
                          <a:pt x="102" y="87"/>
                          <a:pt x="133" y="38"/>
                          <a:pt x="138" y="2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GB" kern="0">
                      <a:solidFill>
                        <a:srgbClr val="000000"/>
                      </a:solidFill>
                      <a:latin typeface="Honeywell Sans" panose="02010503040101060203" pitchFamily="50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54" name="Group 371"/>
                  <p:cNvGrpSpPr/>
                  <p:nvPr/>
                </p:nvGrpSpPr>
                <p:grpSpPr>
                  <a:xfrm>
                    <a:off x="7805202" y="6447330"/>
                    <a:ext cx="582531" cy="727709"/>
                    <a:chOff x="3227165" y="5336402"/>
                    <a:chExt cx="509588" cy="636588"/>
                  </a:xfrm>
                  <a:grpFill/>
                </p:grpSpPr>
                <p:sp>
                  <p:nvSpPr>
                    <p:cNvPr id="355" name="Freeform 4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27165" y="5336402"/>
                      <a:ext cx="509588" cy="636588"/>
                    </a:xfrm>
                    <a:custGeom>
                      <a:avLst/>
                      <a:gdLst/>
                      <a:ahLst/>
                      <a:cxnLst>
                        <a:cxn ang="0">
                          <a:pos x="504" y="632"/>
                        </a:cxn>
                        <a:cxn ang="0">
                          <a:pos x="504" y="52"/>
                        </a:cxn>
                        <a:cxn ang="0">
                          <a:pos x="452" y="0"/>
                        </a:cxn>
                        <a:cxn ang="0">
                          <a:pos x="120" y="0"/>
                        </a:cxn>
                        <a:cxn ang="0">
                          <a:pos x="67" y="52"/>
                        </a:cxn>
                        <a:cxn ang="0">
                          <a:pos x="67" y="632"/>
                        </a:cxn>
                        <a:cxn ang="0">
                          <a:pos x="47" y="632"/>
                        </a:cxn>
                        <a:cxn ang="0">
                          <a:pos x="47" y="661"/>
                        </a:cxn>
                        <a:cxn ang="0">
                          <a:pos x="0" y="684"/>
                        </a:cxn>
                        <a:cxn ang="0">
                          <a:pos x="0" y="713"/>
                        </a:cxn>
                        <a:cxn ang="0">
                          <a:pos x="571" y="713"/>
                        </a:cxn>
                        <a:cxn ang="0">
                          <a:pos x="571" y="684"/>
                        </a:cxn>
                        <a:cxn ang="0">
                          <a:pos x="525" y="661"/>
                        </a:cxn>
                        <a:cxn ang="0">
                          <a:pos x="525" y="632"/>
                        </a:cxn>
                        <a:cxn ang="0">
                          <a:pos x="504" y="632"/>
                        </a:cxn>
                        <a:cxn ang="0">
                          <a:pos x="146" y="103"/>
                        </a:cxn>
                        <a:cxn ang="0">
                          <a:pos x="154" y="95"/>
                        </a:cxn>
                        <a:cxn ang="0">
                          <a:pos x="418" y="95"/>
                        </a:cxn>
                        <a:cxn ang="0">
                          <a:pos x="425" y="103"/>
                        </a:cxn>
                        <a:cxn ang="0">
                          <a:pos x="425" y="297"/>
                        </a:cxn>
                        <a:cxn ang="0">
                          <a:pos x="418" y="304"/>
                        </a:cxn>
                        <a:cxn ang="0">
                          <a:pos x="154" y="304"/>
                        </a:cxn>
                        <a:cxn ang="0">
                          <a:pos x="146" y="297"/>
                        </a:cxn>
                        <a:cxn ang="0">
                          <a:pos x="146" y="103"/>
                        </a:cxn>
                      </a:cxnLst>
                      <a:rect l="0" t="0" r="r" b="b"/>
                      <a:pathLst>
                        <a:path w="571" h="713">
                          <a:moveTo>
                            <a:pt x="504" y="632"/>
                          </a:moveTo>
                          <a:cubicBezTo>
                            <a:pt x="504" y="52"/>
                            <a:pt x="504" y="52"/>
                            <a:pt x="504" y="52"/>
                          </a:cubicBezTo>
                          <a:cubicBezTo>
                            <a:pt x="504" y="23"/>
                            <a:pt x="481" y="0"/>
                            <a:pt x="452" y="0"/>
                          </a:cubicBezTo>
                          <a:cubicBezTo>
                            <a:pt x="120" y="0"/>
                            <a:pt x="120" y="0"/>
                            <a:pt x="120" y="0"/>
                          </a:cubicBezTo>
                          <a:cubicBezTo>
                            <a:pt x="91" y="0"/>
                            <a:pt x="67" y="23"/>
                            <a:pt x="67" y="52"/>
                          </a:cubicBezTo>
                          <a:cubicBezTo>
                            <a:pt x="67" y="632"/>
                            <a:pt x="67" y="632"/>
                            <a:pt x="67" y="632"/>
                          </a:cubicBezTo>
                          <a:cubicBezTo>
                            <a:pt x="47" y="632"/>
                            <a:pt x="47" y="632"/>
                            <a:pt x="47" y="632"/>
                          </a:cubicBezTo>
                          <a:cubicBezTo>
                            <a:pt x="47" y="661"/>
                            <a:pt x="47" y="661"/>
                            <a:pt x="47" y="661"/>
                          </a:cubicBezTo>
                          <a:cubicBezTo>
                            <a:pt x="0" y="684"/>
                            <a:pt x="0" y="684"/>
                            <a:pt x="0" y="684"/>
                          </a:cubicBezTo>
                          <a:cubicBezTo>
                            <a:pt x="0" y="713"/>
                            <a:pt x="0" y="713"/>
                            <a:pt x="0" y="713"/>
                          </a:cubicBezTo>
                          <a:cubicBezTo>
                            <a:pt x="571" y="713"/>
                            <a:pt x="571" y="713"/>
                            <a:pt x="571" y="713"/>
                          </a:cubicBezTo>
                          <a:cubicBezTo>
                            <a:pt x="571" y="684"/>
                            <a:pt x="571" y="684"/>
                            <a:pt x="571" y="684"/>
                          </a:cubicBezTo>
                          <a:cubicBezTo>
                            <a:pt x="525" y="661"/>
                            <a:pt x="525" y="661"/>
                            <a:pt x="525" y="661"/>
                          </a:cubicBezTo>
                          <a:cubicBezTo>
                            <a:pt x="525" y="632"/>
                            <a:pt x="525" y="632"/>
                            <a:pt x="525" y="632"/>
                          </a:cubicBezTo>
                          <a:lnTo>
                            <a:pt x="504" y="632"/>
                          </a:lnTo>
                          <a:close/>
                          <a:moveTo>
                            <a:pt x="146" y="103"/>
                          </a:moveTo>
                          <a:cubicBezTo>
                            <a:pt x="146" y="99"/>
                            <a:pt x="150" y="95"/>
                            <a:pt x="154" y="95"/>
                          </a:cubicBezTo>
                          <a:cubicBezTo>
                            <a:pt x="418" y="95"/>
                            <a:pt x="418" y="95"/>
                            <a:pt x="418" y="95"/>
                          </a:cubicBezTo>
                          <a:cubicBezTo>
                            <a:pt x="422" y="95"/>
                            <a:pt x="425" y="99"/>
                            <a:pt x="425" y="103"/>
                          </a:cubicBezTo>
                          <a:cubicBezTo>
                            <a:pt x="425" y="297"/>
                            <a:pt x="425" y="297"/>
                            <a:pt x="425" y="297"/>
                          </a:cubicBezTo>
                          <a:cubicBezTo>
                            <a:pt x="425" y="301"/>
                            <a:pt x="422" y="304"/>
                            <a:pt x="418" y="304"/>
                          </a:cubicBezTo>
                          <a:cubicBezTo>
                            <a:pt x="154" y="304"/>
                            <a:pt x="154" y="304"/>
                            <a:pt x="154" y="304"/>
                          </a:cubicBezTo>
                          <a:cubicBezTo>
                            <a:pt x="150" y="304"/>
                            <a:pt x="146" y="301"/>
                            <a:pt x="146" y="297"/>
                          </a:cubicBezTo>
                          <a:lnTo>
                            <a:pt x="146" y="103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GB" kern="0">
                        <a:solidFill>
                          <a:srgbClr val="000000"/>
                        </a:solidFill>
                        <a:latin typeface="Honeywell Sans" panose="02010503040101060203" pitchFamily="50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6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95440" y="5493564"/>
                      <a:ext cx="171450" cy="52388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24"/>
                        </a:cxn>
                        <a:cxn ang="0">
                          <a:pos x="29" y="24"/>
                        </a:cxn>
                        <a:cxn ang="0">
                          <a:pos x="29" y="33"/>
                        </a:cxn>
                        <a:cxn ang="0">
                          <a:pos x="49" y="33"/>
                        </a:cxn>
                        <a:cxn ang="0">
                          <a:pos x="49" y="24"/>
                        </a:cxn>
                        <a:cxn ang="0">
                          <a:pos x="61" y="24"/>
                        </a:cxn>
                        <a:cxn ang="0">
                          <a:pos x="61" y="33"/>
                        </a:cxn>
                        <a:cxn ang="0">
                          <a:pos x="80" y="33"/>
                        </a:cxn>
                        <a:cxn ang="0">
                          <a:pos x="80" y="24"/>
                        </a:cxn>
                        <a:cxn ang="0">
                          <a:pos x="92" y="24"/>
                        </a:cxn>
                        <a:cxn ang="0">
                          <a:pos x="92" y="33"/>
                        </a:cxn>
                        <a:cxn ang="0">
                          <a:pos x="108" y="33"/>
                        </a:cxn>
                        <a:cxn ang="0">
                          <a:pos x="108" y="0"/>
                        </a:cxn>
                        <a:cxn ang="0">
                          <a:pos x="0" y="0"/>
                        </a:cxn>
                        <a:cxn ang="0">
                          <a:pos x="0" y="33"/>
                        </a:cxn>
                        <a:cxn ang="0">
                          <a:pos x="17" y="33"/>
                        </a:cxn>
                        <a:cxn ang="0">
                          <a:pos x="17" y="24"/>
                        </a:cxn>
                      </a:cxnLst>
                      <a:rect l="0" t="0" r="r" b="b"/>
                      <a:pathLst>
                        <a:path w="108" h="33">
                          <a:moveTo>
                            <a:pt x="17" y="24"/>
                          </a:moveTo>
                          <a:lnTo>
                            <a:pt x="29" y="24"/>
                          </a:lnTo>
                          <a:lnTo>
                            <a:pt x="29" y="33"/>
                          </a:lnTo>
                          <a:lnTo>
                            <a:pt x="49" y="33"/>
                          </a:lnTo>
                          <a:lnTo>
                            <a:pt x="49" y="24"/>
                          </a:lnTo>
                          <a:lnTo>
                            <a:pt x="61" y="24"/>
                          </a:lnTo>
                          <a:lnTo>
                            <a:pt x="61" y="33"/>
                          </a:lnTo>
                          <a:lnTo>
                            <a:pt x="80" y="33"/>
                          </a:lnTo>
                          <a:lnTo>
                            <a:pt x="80" y="24"/>
                          </a:lnTo>
                          <a:lnTo>
                            <a:pt x="92" y="24"/>
                          </a:lnTo>
                          <a:lnTo>
                            <a:pt x="92" y="33"/>
                          </a:lnTo>
                          <a:lnTo>
                            <a:pt x="108" y="33"/>
                          </a:lnTo>
                          <a:lnTo>
                            <a:pt x="108" y="0"/>
                          </a:lnTo>
                          <a:lnTo>
                            <a:pt x="0" y="0"/>
                          </a:lnTo>
                          <a:lnTo>
                            <a:pt x="0" y="33"/>
                          </a:lnTo>
                          <a:lnTo>
                            <a:pt x="17" y="33"/>
                          </a:lnTo>
                          <a:lnTo>
                            <a:pt x="17" y="24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GB" kern="0">
                        <a:solidFill>
                          <a:srgbClr val="000000"/>
                        </a:solidFill>
                        <a:latin typeface="Honeywell Sans" panose="02010503040101060203" pitchFamily="50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49" name="Group 163"/>
                <p:cNvGrpSpPr/>
                <p:nvPr/>
              </p:nvGrpSpPr>
              <p:grpSpPr>
                <a:xfrm flipH="1">
                  <a:off x="1742309" y="9014676"/>
                  <a:ext cx="99142" cy="111998"/>
                  <a:chOff x="7772400" y="8678717"/>
                  <a:chExt cx="526084" cy="594306"/>
                </a:xfrm>
                <a:grpFill/>
              </p:grpSpPr>
              <p:sp>
                <p:nvSpPr>
                  <p:cNvPr id="350" name="Freeform 64"/>
                  <p:cNvSpPr>
                    <a:spLocks noEditPoints="1"/>
                  </p:cNvSpPr>
                  <p:nvPr/>
                </p:nvSpPr>
                <p:spPr bwMode="auto">
                  <a:xfrm>
                    <a:off x="7772400" y="8678717"/>
                    <a:ext cx="526084" cy="594306"/>
                  </a:xfrm>
                  <a:custGeom>
                    <a:avLst/>
                    <a:gdLst/>
                    <a:ahLst/>
                    <a:cxnLst>
                      <a:cxn ang="0">
                        <a:pos x="308" y="697"/>
                      </a:cxn>
                      <a:cxn ang="0">
                        <a:pos x="502" y="360"/>
                      </a:cxn>
                      <a:cxn ang="0">
                        <a:pos x="318" y="8"/>
                      </a:cxn>
                      <a:cxn ang="0">
                        <a:pos x="301" y="9"/>
                      </a:cxn>
                      <a:cxn ang="0">
                        <a:pos x="115" y="359"/>
                      </a:cxn>
                      <a:cxn ang="0">
                        <a:pos x="308" y="697"/>
                      </a:cxn>
                      <a:cxn ang="0">
                        <a:pos x="207" y="548"/>
                      </a:cxn>
                      <a:cxn ang="0">
                        <a:pos x="218" y="503"/>
                      </a:cxn>
                      <a:cxn ang="0">
                        <a:pos x="227" y="497"/>
                      </a:cxn>
                      <a:cxn ang="0">
                        <a:pos x="231" y="498"/>
                      </a:cxn>
                      <a:cxn ang="0">
                        <a:pos x="299" y="515"/>
                      </a:cxn>
                      <a:cxn ang="0">
                        <a:pos x="335" y="493"/>
                      </a:cxn>
                      <a:cxn ang="0">
                        <a:pos x="293" y="460"/>
                      </a:cxn>
                      <a:cxn ang="0">
                        <a:pos x="209" y="373"/>
                      </a:cxn>
                      <a:cxn ang="0">
                        <a:pos x="284" y="290"/>
                      </a:cxn>
                      <a:cxn ang="0">
                        <a:pos x="284" y="256"/>
                      </a:cxn>
                      <a:cxn ang="0">
                        <a:pos x="293" y="246"/>
                      </a:cxn>
                      <a:cxn ang="0">
                        <a:pos x="329" y="246"/>
                      </a:cxn>
                      <a:cxn ang="0">
                        <a:pos x="339" y="256"/>
                      </a:cxn>
                      <a:cxn ang="0">
                        <a:pos x="339" y="286"/>
                      </a:cxn>
                      <a:cxn ang="0">
                        <a:pos x="396" y="299"/>
                      </a:cxn>
                      <a:cxn ang="0">
                        <a:pos x="402" y="311"/>
                      </a:cxn>
                      <a:cxn ang="0">
                        <a:pos x="391" y="354"/>
                      </a:cxn>
                      <a:cxn ang="0">
                        <a:pos x="382" y="361"/>
                      </a:cxn>
                      <a:cxn ang="0">
                        <a:pos x="379" y="360"/>
                      </a:cxn>
                      <a:cxn ang="0">
                        <a:pos x="321" y="347"/>
                      </a:cxn>
                      <a:cxn ang="0">
                        <a:pos x="289" y="366"/>
                      </a:cxn>
                      <a:cxn ang="0">
                        <a:pos x="338" y="398"/>
                      </a:cxn>
                      <a:cxn ang="0">
                        <a:pos x="416" y="487"/>
                      </a:cxn>
                      <a:cxn ang="0">
                        <a:pos x="337" y="574"/>
                      </a:cxn>
                      <a:cxn ang="0">
                        <a:pos x="337" y="611"/>
                      </a:cxn>
                      <a:cxn ang="0">
                        <a:pos x="327" y="621"/>
                      </a:cxn>
                      <a:cxn ang="0">
                        <a:pos x="291" y="621"/>
                      </a:cxn>
                      <a:cxn ang="0">
                        <a:pos x="281" y="611"/>
                      </a:cxn>
                      <a:cxn ang="0">
                        <a:pos x="281" y="578"/>
                      </a:cxn>
                      <a:cxn ang="0">
                        <a:pos x="212" y="560"/>
                      </a:cxn>
                      <a:cxn ang="0">
                        <a:pos x="207" y="548"/>
                      </a:cxn>
                    </a:cxnLst>
                    <a:rect l="0" t="0" r="r" b="b"/>
                    <a:pathLst>
                      <a:path w="617" h="697">
                        <a:moveTo>
                          <a:pt x="308" y="697"/>
                        </a:moveTo>
                        <a:cubicBezTo>
                          <a:pt x="462" y="697"/>
                          <a:pt x="617" y="573"/>
                          <a:pt x="502" y="360"/>
                        </a:cubicBezTo>
                        <a:cubicBezTo>
                          <a:pt x="410" y="186"/>
                          <a:pt x="340" y="100"/>
                          <a:pt x="318" y="8"/>
                        </a:cubicBezTo>
                        <a:cubicBezTo>
                          <a:pt x="316" y="0"/>
                          <a:pt x="303" y="1"/>
                          <a:pt x="301" y="9"/>
                        </a:cubicBezTo>
                        <a:cubicBezTo>
                          <a:pt x="278" y="101"/>
                          <a:pt x="208" y="187"/>
                          <a:pt x="115" y="359"/>
                        </a:cubicBezTo>
                        <a:cubicBezTo>
                          <a:pt x="0" y="572"/>
                          <a:pt x="154" y="696"/>
                          <a:pt x="308" y="697"/>
                        </a:cubicBezTo>
                        <a:close/>
                        <a:moveTo>
                          <a:pt x="207" y="548"/>
                        </a:moveTo>
                        <a:cubicBezTo>
                          <a:pt x="218" y="503"/>
                          <a:pt x="218" y="503"/>
                          <a:pt x="218" y="503"/>
                        </a:cubicBezTo>
                        <a:cubicBezTo>
                          <a:pt x="219" y="499"/>
                          <a:pt x="223" y="497"/>
                          <a:pt x="227" y="497"/>
                        </a:cubicBezTo>
                        <a:cubicBezTo>
                          <a:pt x="228" y="497"/>
                          <a:pt x="230" y="497"/>
                          <a:pt x="231" y="498"/>
                        </a:cubicBezTo>
                        <a:cubicBezTo>
                          <a:pt x="244" y="504"/>
                          <a:pt x="269" y="515"/>
                          <a:pt x="299" y="515"/>
                        </a:cubicBezTo>
                        <a:cubicBezTo>
                          <a:pt x="307" y="515"/>
                          <a:pt x="335" y="513"/>
                          <a:pt x="335" y="493"/>
                        </a:cubicBezTo>
                        <a:cubicBezTo>
                          <a:pt x="335" y="482"/>
                          <a:pt x="328" y="472"/>
                          <a:pt x="293" y="460"/>
                        </a:cubicBezTo>
                        <a:cubicBezTo>
                          <a:pt x="253" y="447"/>
                          <a:pt x="209" y="425"/>
                          <a:pt x="209" y="373"/>
                        </a:cubicBezTo>
                        <a:cubicBezTo>
                          <a:pt x="209" y="332"/>
                          <a:pt x="237" y="300"/>
                          <a:pt x="284" y="290"/>
                        </a:cubicBezTo>
                        <a:cubicBezTo>
                          <a:pt x="284" y="256"/>
                          <a:pt x="284" y="256"/>
                          <a:pt x="284" y="256"/>
                        </a:cubicBezTo>
                        <a:cubicBezTo>
                          <a:pt x="284" y="251"/>
                          <a:pt x="288" y="246"/>
                          <a:pt x="293" y="246"/>
                        </a:cubicBezTo>
                        <a:cubicBezTo>
                          <a:pt x="329" y="246"/>
                          <a:pt x="329" y="246"/>
                          <a:pt x="329" y="246"/>
                        </a:cubicBezTo>
                        <a:cubicBezTo>
                          <a:pt x="335" y="246"/>
                          <a:pt x="339" y="251"/>
                          <a:pt x="339" y="256"/>
                        </a:cubicBezTo>
                        <a:cubicBezTo>
                          <a:pt x="339" y="286"/>
                          <a:pt x="339" y="286"/>
                          <a:pt x="339" y="286"/>
                        </a:cubicBezTo>
                        <a:cubicBezTo>
                          <a:pt x="361" y="287"/>
                          <a:pt x="380" y="291"/>
                          <a:pt x="396" y="299"/>
                        </a:cubicBezTo>
                        <a:cubicBezTo>
                          <a:pt x="401" y="301"/>
                          <a:pt x="404" y="306"/>
                          <a:pt x="402" y="311"/>
                        </a:cubicBezTo>
                        <a:cubicBezTo>
                          <a:pt x="391" y="354"/>
                          <a:pt x="391" y="354"/>
                          <a:pt x="391" y="354"/>
                        </a:cubicBezTo>
                        <a:cubicBezTo>
                          <a:pt x="390" y="358"/>
                          <a:pt x="387" y="361"/>
                          <a:pt x="382" y="361"/>
                        </a:cubicBezTo>
                        <a:cubicBezTo>
                          <a:pt x="381" y="361"/>
                          <a:pt x="380" y="361"/>
                          <a:pt x="379" y="360"/>
                        </a:cubicBezTo>
                        <a:cubicBezTo>
                          <a:pt x="367" y="355"/>
                          <a:pt x="349" y="347"/>
                          <a:pt x="321" y="347"/>
                        </a:cubicBezTo>
                        <a:cubicBezTo>
                          <a:pt x="300" y="347"/>
                          <a:pt x="289" y="354"/>
                          <a:pt x="289" y="366"/>
                        </a:cubicBezTo>
                        <a:cubicBezTo>
                          <a:pt x="289" y="376"/>
                          <a:pt x="301" y="385"/>
                          <a:pt x="338" y="398"/>
                        </a:cubicBezTo>
                        <a:cubicBezTo>
                          <a:pt x="393" y="418"/>
                          <a:pt x="416" y="444"/>
                          <a:pt x="416" y="487"/>
                        </a:cubicBezTo>
                        <a:cubicBezTo>
                          <a:pt x="416" y="530"/>
                          <a:pt x="385" y="564"/>
                          <a:pt x="337" y="574"/>
                        </a:cubicBezTo>
                        <a:cubicBezTo>
                          <a:pt x="337" y="611"/>
                          <a:pt x="337" y="611"/>
                          <a:pt x="337" y="611"/>
                        </a:cubicBezTo>
                        <a:cubicBezTo>
                          <a:pt x="337" y="616"/>
                          <a:pt x="333" y="621"/>
                          <a:pt x="327" y="621"/>
                        </a:cubicBezTo>
                        <a:cubicBezTo>
                          <a:pt x="291" y="621"/>
                          <a:pt x="291" y="621"/>
                          <a:pt x="291" y="621"/>
                        </a:cubicBezTo>
                        <a:cubicBezTo>
                          <a:pt x="286" y="621"/>
                          <a:pt x="281" y="616"/>
                          <a:pt x="281" y="611"/>
                        </a:cubicBezTo>
                        <a:cubicBezTo>
                          <a:pt x="281" y="578"/>
                          <a:pt x="281" y="578"/>
                          <a:pt x="281" y="578"/>
                        </a:cubicBezTo>
                        <a:cubicBezTo>
                          <a:pt x="256" y="576"/>
                          <a:pt x="230" y="570"/>
                          <a:pt x="212" y="560"/>
                        </a:cubicBezTo>
                        <a:cubicBezTo>
                          <a:pt x="208" y="558"/>
                          <a:pt x="206" y="553"/>
                          <a:pt x="207" y="54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GB" kern="0">
                      <a:solidFill>
                        <a:srgbClr val="000000"/>
                      </a:solidFill>
                      <a:latin typeface="Honeywell Sans" panose="02010503040101060203" pitchFamily="50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Oval 350"/>
                  <p:cNvSpPr/>
                  <p:nvPr/>
                </p:nvSpPr>
                <p:spPr bwMode="auto">
                  <a:xfrm>
                    <a:off x="7884318" y="8877299"/>
                    <a:ext cx="304800" cy="352425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699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0488" tIns="44450" rIns="90488" bIns="4445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10000"/>
                      </a:lnSpc>
                      <a:defRPr/>
                    </a:pPr>
                    <a:endParaRPr lang="en-US" b="1" kern="0" dirty="0">
                      <a:solidFill>
                        <a:srgbClr val="000000"/>
                      </a:solidFill>
                      <a:latin typeface="Honeywell Sans" panose="02010503040101060203" pitchFamily="50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41" name="Group 428"/>
              <p:cNvGrpSpPr>
                <a:grpSpLocks/>
              </p:cNvGrpSpPr>
              <p:nvPr/>
            </p:nvGrpSpPr>
            <p:grpSpPr>
              <a:xfrm>
                <a:off x="7945291" y="5993757"/>
                <a:ext cx="357067" cy="125851"/>
                <a:chOff x="1758579" y="1900237"/>
                <a:chExt cx="8674845" cy="3057526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 flipH="1">
                  <a:off x="1758579" y="1900237"/>
                  <a:ext cx="8674845" cy="2602445"/>
                </a:xfrm>
                <a:custGeom>
                  <a:avLst/>
                  <a:gdLst>
                    <a:gd name="connsiteX0" fmla="*/ 478765 w 8674845"/>
                    <a:gd name="connsiteY0" fmla="*/ 1422104 h 2602445"/>
                    <a:gd name="connsiteX1" fmla="*/ 639936 w 8674845"/>
                    <a:gd name="connsiteY1" fmla="*/ 1580119 h 2602445"/>
                    <a:gd name="connsiteX2" fmla="*/ 156424 w 8674845"/>
                    <a:gd name="connsiteY2" fmla="*/ 1777638 h 2602445"/>
                    <a:gd name="connsiteX3" fmla="*/ 478765 w 8674845"/>
                    <a:gd name="connsiteY3" fmla="*/ 1422104 h 2602445"/>
                    <a:gd name="connsiteX4" fmla="*/ 8482315 w 8674845"/>
                    <a:gd name="connsiteY4" fmla="*/ 1194564 h 2602445"/>
                    <a:gd name="connsiteX5" fmla="*/ 8561075 w 8674845"/>
                    <a:gd name="connsiteY5" fmla="*/ 1416860 h 2602445"/>
                    <a:gd name="connsiteX6" fmla="*/ 8561075 w 8674845"/>
                    <a:gd name="connsiteY6" fmla="*/ 1578529 h 2602445"/>
                    <a:gd name="connsiteX7" fmla="*/ 8305104 w 8674845"/>
                    <a:gd name="connsiteY7" fmla="*/ 1376442 h 2602445"/>
                    <a:gd name="connsiteX8" fmla="*/ 8482315 w 8674845"/>
                    <a:gd name="connsiteY8" fmla="*/ 1194564 h 2602445"/>
                    <a:gd name="connsiteX9" fmla="*/ 6183132 w 8674845"/>
                    <a:gd name="connsiteY9" fmla="*/ 511958 h 2602445"/>
                    <a:gd name="connsiteX10" fmla="*/ 6797660 w 8674845"/>
                    <a:gd name="connsiteY10" fmla="*/ 870327 h 2602445"/>
                    <a:gd name="connsiteX11" fmla="*/ 6143485 w 8674845"/>
                    <a:gd name="connsiteY11" fmla="*/ 910146 h 2602445"/>
                    <a:gd name="connsiteX12" fmla="*/ 4636056 w 8674845"/>
                    <a:gd name="connsiteY12" fmla="*/ 199094 h 2602445"/>
                    <a:gd name="connsiteX13" fmla="*/ 4555714 w 8674845"/>
                    <a:gd name="connsiteY13" fmla="*/ 978208 h 2602445"/>
                    <a:gd name="connsiteX14" fmla="*/ 2687770 w 8674845"/>
                    <a:gd name="connsiteY14" fmla="*/ 1038140 h 2602445"/>
                    <a:gd name="connsiteX15" fmla="*/ 4636056 w 8674845"/>
                    <a:gd name="connsiteY15" fmla="*/ 199094 h 2602445"/>
                    <a:gd name="connsiteX16" fmla="*/ 4852491 w 8674845"/>
                    <a:gd name="connsiteY16" fmla="*/ 199094 h 2602445"/>
                    <a:gd name="connsiteX17" fmla="*/ 6072384 w 8674845"/>
                    <a:gd name="connsiteY17" fmla="*/ 456946 h 2602445"/>
                    <a:gd name="connsiteX18" fmla="*/ 6032388 w 8674845"/>
                    <a:gd name="connsiteY18" fmla="*/ 913147 h 2602445"/>
                    <a:gd name="connsiteX19" fmla="*/ 4792496 w 8674845"/>
                    <a:gd name="connsiteY19" fmla="*/ 952816 h 2602445"/>
                    <a:gd name="connsiteX20" fmla="*/ 4852491 w 8674845"/>
                    <a:gd name="connsiteY20" fmla="*/ 199094 h 2602445"/>
                    <a:gd name="connsiteX21" fmla="*/ 4959924 w 8674845"/>
                    <a:gd name="connsiteY21" fmla="*/ 0 h 2602445"/>
                    <a:gd name="connsiteX22" fmla="*/ 2449841 w 8674845"/>
                    <a:gd name="connsiteY22" fmla="*/ 960903 h 2602445"/>
                    <a:gd name="connsiteX23" fmla="*/ 542178 w 8674845"/>
                    <a:gd name="connsiteY23" fmla="*/ 1261185 h 2602445"/>
                    <a:gd name="connsiteX24" fmla="*/ 0 w 8674845"/>
                    <a:gd name="connsiteY24" fmla="*/ 2061937 h 2602445"/>
                    <a:gd name="connsiteX25" fmla="*/ 80323 w 8674845"/>
                    <a:gd name="connsiteY25" fmla="*/ 2602445 h 2602445"/>
                    <a:gd name="connsiteX26" fmla="*/ 863468 w 8674845"/>
                    <a:gd name="connsiteY26" fmla="*/ 2602445 h 2602445"/>
                    <a:gd name="connsiteX27" fmla="*/ 823307 w 8674845"/>
                    <a:gd name="connsiteY27" fmla="*/ 2342201 h 2602445"/>
                    <a:gd name="connsiteX28" fmla="*/ 1646614 w 8674845"/>
                    <a:gd name="connsiteY28" fmla="*/ 1541448 h 2602445"/>
                    <a:gd name="connsiteX29" fmla="*/ 2469922 w 8674845"/>
                    <a:gd name="connsiteY29" fmla="*/ 2342201 h 2602445"/>
                    <a:gd name="connsiteX30" fmla="*/ 2429760 w 8674845"/>
                    <a:gd name="connsiteY30" fmla="*/ 2602445 h 2602445"/>
                    <a:gd name="connsiteX31" fmla="*/ 6064360 w 8674845"/>
                    <a:gd name="connsiteY31" fmla="*/ 2602445 h 2602445"/>
                    <a:gd name="connsiteX32" fmla="*/ 6024199 w 8674845"/>
                    <a:gd name="connsiteY32" fmla="*/ 2342201 h 2602445"/>
                    <a:gd name="connsiteX33" fmla="*/ 6847505 w 8674845"/>
                    <a:gd name="connsiteY33" fmla="*/ 1541448 h 2602445"/>
                    <a:gd name="connsiteX34" fmla="*/ 7670813 w 8674845"/>
                    <a:gd name="connsiteY34" fmla="*/ 2342201 h 2602445"/>
                    <a:gd name="connsiteX35" fmla="*/ 7630651 w 8674845"/>
                    <a:gd name="connsiteY35" fmla="*/ 2602445 h 2602445"/>
                    <a:gd name="connsiteX36" fmla="*/ 7751135 w 8674845"/>
                    <a:gd name="connsiteY36" fmla="*/ 2602445 h 2602445"/>
                    <a:gd name="connsiteX37" fmla="*/ 8674845 w 8674845"/>
                    <a:gd name="connsiteY37" fmla="*/ 1421336 h 2602445"/>
                    <a:gd name="connsiteX38" fmla="*/ 7570409 w 8674845"/>
                    <a:gd name="connsiteY38" fmla="*/ 780734 h 2602445"/>
                    <a:gd name="connsiteX39" fmla="*/ 4959924 w 8674845"/>
                    <a:gd name="connsiteY39" fmla="*/ 0 h 2602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8674845" h="2602445">
                      <a:moveTo>
                        <a:pt x="478765" y="1422104"/>
                      </a:moveTo>
                      <a:cubicBezTo>
                        <a:pt x="579497" y="1461608"/>
                        <a:pt x="639936" y="1520864"/>
                        <a:pt x="639936" y="1580119"/>
                      </a:cubicBezTo>
                      <a:cubicBezTo>
                        <a:pt x="639936" y="1678879"/>
                        <a:pt x="418326" y="1777638"/>
                        <a:pt x="156424" y="1777638"/>
                      </a:cubicBezTo>
                      <a:cubicBezTo>
                        <a:pt x="216863" y="1639375"/>
                        <a:pt x="297448" y="1520864"/>
                        <a:pt x="478765" y="1422104"/>
                      </a:cubicBezTo>
                      <a:close/>
                      <a:moveTo>
                        <a:pt x="8482315" y="1194564"/>
                      </a:moveTo>
                      <a:cubicBezTo>
                        <a:pt x="8541385" y="1255190"/>
                        <a:pt x="8561075" y="1315816"/>
                        <a:pt x="8561075" y="1416860"/>
                      </a:cubicBezTo>
                      <a:cubicBezTo>
                        <a:pt x="8561075" y="1477486"/>
                        <a:pt x="8561075" y="1517903"/>
                        <a:pt x="8561075" y="1578529"/>
                      </a:cubicBezTo>
                      <a:cubicBezTo>
                        <a:pt x="8403555" y="1558320"/>
                        <a:pt x="8305104" y="1477486"/>
                        <a:pt x="8305104" y="1376442"/>
                      </a:cubicBezTo>
                      <a:cubicBezTo>
                        <a:pt x="8305104" y="1295608"/>
                        <a:pt x="8364175" y="1234981"/>
                        <a:pt x="8482315" y="1194564"/>
                      </a:cubicBezTo>
                      <a:close/>
                      <a:moveTo>
                        <a:pt x="6183132" y="511958"/>
                      </a:moveTo>
                      <a:cubicBezTo>
                        <a:pt x="6559778" y="691143"/>
                        <a:pt x="6797660" y="870327"/>
                        <a:pt x="6797660" y="870327"/>
                      </a:cubicBezTo>
                      <a:cubicBezTo>
                        <a:pt x="6797660" y="870327"/>
                        <a:pt x="6797660" y="870327"/>
                        <a:pt x="6143485" y="910146"/>
                      </a:cubicBezTo>
                      <a:close/>
                      <a:moveTo>
                        <a:pt x="4636056" y="199094"/>
                      </a:moveTo>
                      <a:cubicBezTo>
                        <a:pt x="4636056" y="199094"/>
                        <a:pt x="4636056" y="199094"/>
                        <a:pt x="4555714" y="978208"/>
                      </a:cubicBezTo>
                      <a:cubicBezTo>
                        <a:pt x="4555714" y="978208"/>
                        <a:pt x="4555714" y="978208"/>
                        <a:pt x="2687770" y="1038140"/>
                      </a:cubicBezTo>
                      <a:cubicBezTo>
                        <a:pt x="3330504" y="438822"/>
                        <a:pt x="3933066" y="239049"/>
                        <a:pt x="4636056" y="199094"/>
                      </a:cubicBezTo>
                      <a:close/>
                      <a:moveTo>
                        <a:pt x="4852491" y="199094"/>
                      </a:moveTo>
                      <a:cubicBezTo>
                        <a:pt x="5292452" y="199094"/>
                        <a:pt x="5752412" y="318103"/>
                        <a:pt x="6072384" y="456946"/>
                      </a:cubicBezTo>
                      <a:cubicBezTo>
                        <a:pt x="6072384" y="456946"/>
                        <a:pt x="6072384" y="456946"/>
                        <a:pt x="6032388" y="913147"/>
                      </a:cubicBezTo>
                      <a:cubicBezTo>
                        <a:pt x="6032388" y="913147"/>
                        <a:pt x="6032388" y="913147"/>
                        <a:pt x="4792496" y="952816"/>
                      </a:cubicBezTo>
                      <a:cubicBezTo>
                        <a:pt x="4792496" y="952816"/>
                        <a:pt x="4792496" y="952816"/>
                        <a:pt x="4852491" y="199094"/>
                      </a:cubicBezTo>
                      <a:close/>
                      <a:moveTo>
                        <a:pt x="4959924" y="0"/>
                      </a:moveTo>
                      <a:cubicBezTo>
                        <a:pt x="4096455" y="0"/>
                        <a:pt x="3273148" y="120113"/>
                        <a:pt x="2449841" y="960903"/>
                      </a:cubicBezTo>
                      <a:cubicBezTo>
                        <a:pt x="1405646" y="1040978"/>
                        <a:pt x="803227" y="1181110"/>
                        <a:pt x="542178" y="1261185"/>
                      </a:cubicBezTo>
                      <a:cubicBezTo>
                        <a:pt x="140565" y="1421336"/>
                        <a:pt x="0" y="1761655"/>
                        <a:pt x="0" y="2061937"/>
                      </a:cubicBezTo>
                      <a:cubicBezTo>
                        <a:pt x="0" y="2362219"/>
                        <a:pt x="80323" y="2602445"/>
                        <a:pt x="80323" y="2602445"/>
                      </a:cubicBezTo>
                      <a:cubicBezTo>
                        <a:pt x="863468" y="2602445"/>
                        <a:pt x="863468" y="2602445"/>
                        <a:pt x="863468" y="2602445"/>
                      </a:cubicBezTo>
                      <a:cubicBezTo>
                        <a:pt x="843388" y="2522370"/>
                        <a:pt x="823307" y="2442295"/>
                        <a:pt x="823307" y="2342201"/>
                      </a:cubicBezTo>
                      <a:cubicBezTo>
                        <a:pt x="823307" y="1901787"/>
                        <a:pt x="1204840" y="1541448"/>
                        <a:pt x="1646614" y="1541448"/>
                      </a:cubicBezTo>
                      <a:cubicBezTo>
                        <a:pt x="2108470" y="1541448"/>
                        <a:pt x="2469922" y="1901787"/>
                        <a:pt x="2469922" y="2342201"/>
                      </a:cubicBezTo>
                      <a:cubicBezTo>
                        <a:pt x="2469922" y="2442295"/>
                        <a:pt x="2449841" y="2522370"/>
                        <a:pt x="2429760" y="2602445"/>
                      </a:cubicBezTo>
                      <a:cubicBezTo>
                        <a:pt x="6064360" y="2602445"/>
                        <a:pt x="6064360" y="2602445"/>
                        <a:pt x="6064360" y="2602445"/>
                      </a:cubicBezTo>
                      <a:cubicBezTo>
                        <a:pt x="6044280" y="2522370"/>
                        <a:pt x="6024199" y="2442295"/>
                        <a:pt x="6024199" y="2342201"/>
                      </a:cubicBezTo>
                      <a:cubicBezTo>
                        <a:pt x="6024199" y="1901787"/>
                        <a:pt x="6385650" y="1541448"/>
                        <a:pt x="6847505" y="1541448"/>
                      </a:cubicBezTo>
                      <a:cubicBezTo>
                        <a:pt x="7289280" y="1541448"/>
                        <a:pt x="7670813" y="1901787"/>
                        <a:pt x="7670813" y="2342201"/>
                      </a:cubicBezTo>
                      <a:cubicBezTo>
                        <a:pt x="7670813" y="2442295"/>
                        <a:pt x="7650732" y="2522370"/>
                        <a:pt x="7630651" y="2602445"/>
                      </a:cubicBezTo>
                      <a:cubicBezTo>
                        <a:pt x="7751135" y="2602445"/>
                        <a:pt x="7751135" y="2602445"/>
                        <a:pt x="7751135" y="2602445"/>
                      </a:cubicBezTo>
                      <a:cubicBezTo>
                        <a:pt x="8634684" y="2602445"/>
                        <a:pt x="8674845" y="2182050"/>
                        <a:pt x="8674845" y="1421336"/>
                      </a:cubicBezTo>
                      <a:cubicBezTo>
                        <a:pt x="8674845" y="840790"/>
                        <a:pt x="8052345" y="1020959"/>
                        <a:pt x="7570409" y="780734"/>
                      </a:cubicBezTo>
                      <a:cubicBezTo>
                        <a:pt x="7108554" y="540508"/>
                        <a:pt x="6144683" y="0"/>
                        <a:pt x="49599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GB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  <p:sp>
              <p:nvSpPr>
                <p:cNvPr id="344" name="Oval 343"/>
                <p:cNvSpPr>
                  <a:spLocks noChangeArrowheads="1"/>
                </p:cNvSpPr>
                <p:nvPr/>
              </p:nvSpPr>
              <p:spPr bwMode="auto">
                <a:xfrm flipH="1">
                  <a:off x="2896264" y="3535659"/>
                  <a:ext cx="1422105" cy="142210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GB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  <p:sp>
              <p:nvSpPr>
                <p:cNvPr id="345" name="Oval 344"/>
                <p:cNvSpPr>
                  <a:spLocks noChangeArrowheads="1"/>
                </p:cNvSpPr>
                <p:nvPr/>
              </p:nvSpPr>
              <p:spPr bwMode="auto">
                <a:xfrm flipH="1">
                  <a:off x="3095358" y="3734753"/>
                  <a:ext cx="995470" cy="100969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GB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  <p:sp>
              <p:nvSpPr>
                <p:cNvPr id="346" name="Oval 345"/>
                <p:cNvSpPr>
                  <a:spLocks noChangeArrowheads="1"/>
                </p:cNvSpPr>
                <p:nvPr/>
              </p:nvSpPr>
              <p:spPr bwMode="auto">
                <a:xfrm flipH="1">
                  <a:off x="8072725" y="3535659"/>
                  <a:ext cx="1422105" cy="142210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GB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  <p:sp>
              <p:nvSpPr>
                <p:cNvPr id="347" name="Oval 346"/>
                <p:cNvSpPr>
                  <a:spLocks noChangeArrowheads="1"/>
                </p:cNvSpPr>
                <p:nvPr/>
              </p:nvSpPr>
              <p:spPr bwMode="auto">
                <a:xfrm flipH="1">
                  <a:off x="8286042" y="3734753"/>
                  <a:ext cx="1009694" cy="100969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GB">
                    <a:solidFill>
                      <a:srgbClr val="000000"/>
                    </a:solidFill>
                    <a:latin typeface="Honeywell Sans" panose="02010503040101060203" pitchFamily="50" charset="0"/>
                  </a:endParaRPr>
                </a:p>
              </p:txBody>
            </p:sp>
          </p:grpSp>
          <p:cxnSp>
            <p:nvCxnSpPr>
              <p:cNvPr id="342" name="Straight Connector 341"/>
              <p:cNvCxnSpPr/>
              <p:nvPr/>
            </p:nvCxnSpPr>
            <p:spPr bwMode="auto">
              <a:xfrm>
                <a:off x="7447364" y="6131478"/>
                <a:ext cx="887934" cy="0"/>
              </a:xfrm>
              <a:prstGeom prst="line">
                <a:avLst/>
              </a:prstGeom>
              <a:noFill/>
              <a:ln w="28575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5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10" name="Freeform: Shape 706"/>
          <p:cNvSpPr/>
          <p:nvPr/>
        </p:nvSpPr>
        <p:spPr>
          <a:xfrm rot="17123665">
            <a:off x="3016712" y="4878956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" name="Freeform: Shape 706"/>
          <p:cNvSpPr/>
          <p:nvPr/>
        </p:nvSpPr>
        <p:spPr>
          <a:xfrm rot="8032005">
            <a:off x="6915247" y="1624724"/>
            <a:ext cx="299330" cy="154651"/>
          </a:xfrm>
          <a:custGeom>
            <a:avLst/>
            <a:gdLst>
              <a:gd name="connsiteX0" fmla="*/ 0 w 357007"/>
              <a:gd name="connsiteY0" fmla="*/ 80614 h 87524"/>
              <a:gd name="connsiteX1" fmla="*/ 200385 w 357007"/>
              <a:gd name="connsiteY1" fmla="*/ 0 h 87524"/>
              <a:gd name="connsiteX2" fmla="*/ 357007 w 357007"/>
              <a:gd name="connsiteY2" fmla="*/ 87524 h 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07" h="87524">
                <a:moveTo>
                  <a:pt x="0" y="80614"/>
                </a:moveTo>
                <a:lnTo>
                  <a:pt x="200385" y="0"/>
                </a:lnTo>
                <a:lnTo>
                  <a:pt x="357007" y="87524"/>
                </a:lnTo>
              </a:path>
            </a:pathLst>
          </a:cu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" name="Text Placeholder 5"/>
          <p:cNvSpPr txBox="1">
            <a:spLocks/>
          </p:cNvSpPr>
          <p:nvPr/>
        </p:nvSpPr>
        <p:spPr>
          <a:xfrm>
            <a:off x="3696874" y="5316341"/>
            <a:ext cx="5155299" cy="324799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Honeywell Cond" panose="020B0806030202060103" pitchFamily="34" charset="0"/>
              </a:rPr>
              <a:t>Physical and Cyber Security</a:t>
            </a:r>
            <a:endParaRPr lang="en-US" sz="1800" dirty="0">
              <a:solidFill>
                <a:schemeClr val="tx2"/>
              </a:solidFill>
              <a:latin typeface="Honeywell Cond" panose="020B080603020206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: Top Corners Rounded 76"/>
          <p:cNvSpPr/>
          <p:nvPr/>
        </p:nvSpPr>
        <p:spPr>
          <a:xfrm flipH="1">
            <a:off x="5685564" y="5054070"/>
            <a:ext cx="6506435" cy="1813358"/>
          </a:xfrm>
          <a:prstGeom prst="round1Rect">
            <a:avLst>
              <a:gd name="adj" fmla="val 50000"/>
            </a:avLst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707070"/>
              </a:solidFill>
              <a:cs typeface="Arial" pitchFamily="34" charset="0"/>
            </a:endParaRPr>
          </a:p>
        </p:txBody>
      </p:sp>
      <p:sp>
        <p:nvSpPr>
          <p:cNvPr id="54" name="Rectangle: Top Corners Rounded 76"/>
          <p:cNvSpPr/>
          <p:nvPr/>
        </p:nvSpPr>
        <p:spPr>
          <a:xfrm>
            <a:off x="0" y="5054070"/>
            <a:ext cx="6506435" cy="1813358"/>
          </a:xfrm>
          <a:prstGeom prst="round1Rect">
            <a:avLst>
              <a:gd name="adj" fmla="val 50000"/>
            </a:avLst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707070"/>
              </a:solidFill>
              <a:cs typeface="Arial" pitchFamily="34" charset="0"/>
            </a:endParaRPr>
          </a:p>
        </p:txBody>
      </p:sp>
      <p:sp>
        <p:nvSpPr>
          <p:cNvPr id="55" name="Rectangle 24"/>
          <p:cNvSpPr txBox="1">
            <a:spLocks noChangeArrowheads="1"/>
          </p:cNvSpPr>
          <p:nvPr/>
        </p:nvSpPr>
        <p:spPr bwMode="auto">
          <a:xfrm>
            <a:off x="2355371" y="5395705"/>
            <a:ext cx="3825707" cy="6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000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2800" b="1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8275" indent="-168275">
              <a:buClr>
                <a:srgbClr val="E1261C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707070">
                    <a:lumMod val="50000"/>
                  </a:srgbClr>
                </a:solidFill>
                <a:latin typeface="Honeywell Cond"/>
              </a:rPr>
              <a:t>Optimize process yields</a:t>
            </a:r>
          </a:p>
          <a:p>
            <a:pPr marL="168275" indent="-168275">
              <a:buClr>
                <a:srgbClr val="E1261C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707070">
                    <a:lumMod val="50000"/>
                  </a:srgbClr>
                </a:solidFill>
                <a:latin typeface="Honeywell Cond"/>
              </a:rPr>
              <a:t>Maximize mix of feeds to convert</a:t>
            </a:r>
          </a:p>
          <a:p>
            <a:pPr marL="168275" indent="-168275">
              <a:buClr>
                <a:srgbClr val="E1261C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707070">
                    <a:lumMod val="50000"/>
                  </a:srgbClr>
                </a:solidFill>
                <a:latin typeface="Honeywell Cond"/>
              </a:rPr>
              <a:t>Lower energy utilization</a:t>
            </a:r>
            <a:endParaRPr lang="en-US" sz="1800" b="0" kern="0" dirty="0">
              <a:solidFill>
                <a:srgbClr val="707070">
                  <a:lumMod val="50000"/>
                </a:srgbClr>
              </a:solidFill>
              <a:latin typeface="Honeywell Sans" panose="02010503040101060203" pitchFamily="50" charset="0"/>
            </a:endParaRPr>
          </a:p>
        </p:txBody>
      </p:sp>
      <p:sp>
        <p:nvSpPr>
          <p:cNvPr id="56" name="Rectangle 24"/>
          <p:cNvSpPr txBox="1">
            <a:spLocks noChangeArrowheads="1"/>
          </p:cNvSpPr>
          <p:nvPr/>
        </p:nvSpPr>
        <p:spPr bwMode="auto">
          <a:xfrm>
            <a:off x="6596019" y="5395705"/>
            <a:ext cx="3621536" cy="5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2800" b="1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>
              <a:defRPr sz="2800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8275" indent="-168275">
              <a:buClr>
                <a:srgbClr val="E1261C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707070">
                    <a:lumMod val="50000"/>
                  </a:srgbClr>
                </a:solidFill>
                <a:latin typeface="Honeywell Cond"/>
              </a:rPr>
              <a:t>Extend useful catalyst lifetime</a:t>
            </a:r>
          </a:p>
          <a:p>
            <a:pPr marL="168275" indent="-168275">
              <a:buClr>
                <a:srgbClr val="E1261C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707070">
                    <a:lumMod val="50000"/>
                  </a:srgbClr>
                </a:solidFill>
                <a:latin typeface="Honeywell Cond"/>
              </a:rPr>
              <a:t>Benchmark site-to-site operations</a:t>
            </a:r>
            <a:endParaRPr lang="en-US" sz="1800" b="0" kern="0" dirty="0">
              <a:solidFill>
                <a:srgbClr val="707070">
                  <a:lumMod val="50000"/>
                </a:srgbClr>
              </a:solidFill>
              <a:latin typeface="Honeywell Sans" panose="02010503040101060203" pitchFamily="50" charset="0"/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5828942" y="1242669"/>
            <a:ext cx="4386563" cy="2310139"/>
          </a:xfrm>
          <a:custGeom>
            <a:avLst/>
            <a:gdLst>
              <a:gd name="T0" fmla="*/ 727 w 864"/>
              <a:gd name="T1" fmla="*/ 286 h 551"/>
              <a:gd name="T2" fmla="*/ 775 w 864"/>
              <a:gd name="T3" fmla="*/ 299 h 551"/>
              <a:gd name="T4" fmla="*/ 856 w 864"/>
              <a:gd name="T5" fmla="*/ 432 h 551"/>
              <a:gd name="T6" fmla="*/ 742 w 864"/>
              <a:gd name="T7" fmla="*/ 549 h 551"/>
              <a:gd name="T8" fmla="*/ 715 w 864"/>
              <a:gd name="T9" fmla="*/ 551 h 551"/>
              <a:gd name="T10" fmla="*/ 168 w 864"/>
              <a:gd name="T11" fmla="*/ 551 h 551"/>
              <a:gd name="T12" fmla="*/ 9 w 864"/>
              <a:gd name="T13" fmla="*/ 408 h 551"/>
              <a:gd name="T14" fmla="*/ 131 w 864"/>
              <a:gd name="T15" fmla="*/ 230 h 551"/>
              <a:gd name="T16" fmla="*/ 138 w 864"/>
              <a:gd name="T17" fmla="*/ 220 h 551"/>
              <a:gd name="T18" fmla="*/ 231 w 864"/>
              <a:gd name="T19" fmla="*/ 58 h 551"/>
              <a:gd name="T20" fmla="*/ 502 w 864"/>
              <a:gd name="T21" fmla="*/ 125 h 551"/>
              <a:gd name="T22" fmla="*/ 521 w 864"/>
              <a:gd name="T23" fmla="*/ 133 h 551"/>
              <a:gd name="T24" fmla="*/ 725 w 864"/>
              <a:gd name="T25" fmla="*/ 273 h 551"/>
              <a:gd name="T26" fmla="*/ 727 w 864"/>
              <a:gd name="T27" fmla="*/ 28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4" h="551">
                <a:moveTo>
                  <a:pt x="727" y="286"/>
                </a:moveTo>
                <a:cubicBezTo>
                  <a:pt x="744" y="290"/>
                  <a:pt x="760" y="293"/>
                  <a:pt x="775" y="299"/>
                </a:cubicBezTo>
                <a:cubicBezTo>
                  <a:pt x="829" y="319"/>
                  <a:pt x="864" y="377"/>
                  <a:pt x="856" y="432"/>
                </a:cubicBezTo>
                <a:cubicBezTo>
                  <a:pt x="848" y="496"/>
                  <a:pt x="803" y="542"/>
                  <a:pt x="742" y="549"/>
                </a:cubicBezTo>
                <a:cubicBezTo>
                  <a:pt x="733" y="551"/>
                  <a:pt x="724" y="551"/>
                  <a:pt x="715" y="551"/>
                </a:cubicBezTo>
                <a:cubicBezTo>
                  <a:pt x="533" y="551"/>
                  <a:pt x="350" y="551"/>
                  <a:pt x="168" y="551"/>
                </a:cubicBezTo>
                <a:cubicBezTo>
                  <a:pt x="88" y="551"/>
                  <a:pt x="17" y="487"/>
                  <a:pt x="9" y="408"/>
                </a:cubicBezTo>
                <a:cubicBezTo>
                  <a:pt x="0" y="323"/>
                  <a:pt x="49" y="252"/>
                  <a:pt x="131" y="230"/>
                </a:cubicBezTo>
                <a:cubicBezTo>
                  <a:pt x="138" y="228"/>
                  <a:pt x="138" y="225"/>
                  <a:pt x="138" y="220"/>
                </a:cubicBezTo>
                <a:cubicBezTo>
                  <a:pt x="142" y="150"/>
                  <a:pt x="172" y="95"/>
                  <a:pt x="231" y="58"/>
                </a:cubicBezTo>
                <a:cubicBezTo>
                  <a:pt x="324" y="0"/>
                  <a:pt x="447" y="30"/>
                  <a:pt x="502" y="125"/>
                </a:cubicBezTo>
                <a:cubicBezTo>
                  <a:pt x="507" y="134"/>
                  <a:pt x="512" y="136"/>
                  <a:pt x="521" y="133"/>
                </a:cubicBezTo>
                <a:cubicBezTo>
                  <a:pt x="617" y="105"/>
                  <a:pt x="716" y="173"/>
                  <a:pt x="725" y="273"/>
                </a:cubicBezTo>
                <a:cubicBezTo>
                  <a:pt x="726" y="278"/>
                  <a:pt x="726" y="283"/>
                  <a:pt x="727" y="286"/>
                </a:cubicBezTo>
                <a:close/>
              </a:path>
            </a:pathLst>
          </a:custGeom>
          <a:solidFill>
            <a:srgbClr val="1792E5">
              <a:alpha val="12157"/>
            </a:srgbClr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3234562" y="3862969"/>
            <a:ext cx="4354554" cy="34743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"/>
          <p:cNvSpPr>
            <a:spLocks/>
          </p:cNvSpPr>
          <p:nvPr/>
        </p:nvSpPr>
        <p:spPr bwMode="auto">
          <a:xfrm>
            <a:off x="6014004" y="521051"/>
            <a:ext cx="5759146" cy="3032996"/>
          </a:xfrm>
          <a:custGeom>
            <a:avLst/>
            <a:gdLst>
              <a:gd name="T0" fmla="*/ 727 w 864"/>
              <a:gd name="T1" fmla="*/ 286 h 551"/>
              <a:gd name="T2" fmla="*/ 775 w 864"/>
              <a:gd name="T3" fmla="*/ 299 h 551"/>
              <a:gd name="T4" fmla="*/ 856 w 864"/>
              <a:gd name="T5" fmla="*/ 432 h 551"/>
              <a:gd name="T6" fmla="*/ 742 w 864"/>
              <a:gd name="T7" fmla="*/ 549 h 551"/>
              <a:gd name="T8" fmla="*/ 715 w 864"/>
              <a:gd name="T9" fmla="*/ 551 h 551"/>
              <a:gd name="T10" fmla="*/ 168 w 864"/>
              <a:gd name="T11" fmla="*/ 551 h 551"/>
              <a:gd name="T12" fmla="*/ 9 w 864"/>
              <a:gd name="T13" fmla="*/ 408 h 551"/>
              <a:gd name="T14" fmla="*/ 131 w 864"/>
              <a:gd name="T15" fmla="*/ 230 h 551"/>
              <a:gd name="T16" fmla="*/ 138 w 864"/>
              <a:gd name="T17" fmla="*/ 220 h 551"/>
              <a:gd name="T18" fmla="*/ 231 w 864"/>
              <a:gd name="T19" fmla="*/ 58 h 551"/>
              <a:gd name="T20" fmla="*/ 502 w 864"/>
              <a:gd name="T21" fmla="*/ 125 h 551"/>
              <a:gd name="T22" fmla="*/ 521 w 864"/>
              <a:gd name="T23" fmla="*/ 133 h 551"/>
              <a:gd name="T24" fmla="*/ 725 w 864"/>
              <a:gd name="T25" fmla="*/ 273 h 551"/>
              <a:gd name="T26" fmla="*/ 727 w 864"/>
              <a:gd name="T27" fmla="*/ 28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4" h="551">
                <a:moveTo>
                  <a:pt x="727" y="286"/>
                </a:moveTo>
                <a:cubicBezTo>
                  <a:pt x="744" y="290"/>
                  <a:pt x="760" y="293"/>
                  <a:pt x="775" y="299"/>
                </a:cubicBezTo>
                <a:cubicBezTo>
                  <a:pt x="829" y="319"/>
                  <a:pt x="864" y="377"/>
                  <a:pt x="856" y="432"/>
                </a:cubicBezTo>
                <a:cubicBezTo>
                  <a:pt x="848" y="496"/>
                  <a:pt x="803" y="542"/>
                  <a:pt x="742" y="549"/>
                </a:cubicBezTo>
                <a:cubicBezTo>
                  <a:pt x="733" y="551"/>
                  <a:pt x="724" y="551"/>
                  <a:pt x="715" y="551"/>
                </a:cubicBezTo>
                <a:cubicBezTo>
                  <a:pt x="533" y="551"/>
                  <a:pt x="350" y="551"/>
                  <a:pt x="168" y="551"/>
                </a:cubicBezTo>
                <a:cubicBezTo>
                  <a:pt x="88" y="551"/>
                  <a:pt x="17" y="487"/>
                  <a:pt x="9" y="408"/>
                </a:cubicBezTo>
                <a:cubicBezTo>
                  <a:pt x="0" y="323"/>
                  <a:pt x="49" y="252"/>
                  <a:pt x="131" y="230"/>
                </a:cubicBezTo>
                <a:cubicBezTo>
                  <a:pt x="138" y="228"/>
                  <a:pt x="138" y="225"/>
                  <a:pt x="138" y="220"/>
                </a:cubicBezTo>
                <a:cubicBezTo>
                  <a:pt x="142" y="150"/>
                  <a:pt x="172" y="95"/>
                  <a:pt x="231" y="58"/>
                </a:cubicBezTo>
                <a:cubicBezTo>
                  <a:pt x="324" y="0"/>
                  <a:pt x="447" y="30"/>
                  <a:pt x="502" y="125"/>
                </a:cubicBezTo>
                <a:cubicBezTo>
                  <a:pt x="507" y="134"/>
                  <a:pt x="512" y="136"/>
                  <a:pt x="521" y="133"/>
                </a:cubicBezTo>
                <a:cubicBezTo>
                  <a:pt x="617" y="105"/>
                  <a:pt x="716" y="173"/>
                  <a:pt x="725" y="273"/>
                </a:cubicBezTo>
                <a:cubicBezTo>
                  <a:pt x="726" y="278"/>
                  <a:pt x="726" y="283"/>
                  <a:pt x="727" y="286"/>
                </a:cubicBezTo>
                <a:close/>
              </a:path>
            </a:pathLst>
          </a:custGeom>
          <a:solidFill>
            <a:srgbClr val="1792E5">
              <a:alpha val="12157"/>
            </a:srgbClr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0088" y="3580733"/>
            <a:ext cx="1272310" cy="1038859"/>
          </a:xfrm>
          <a:prstGeom prst="rect">
            <a:avLst/>
          </a:prstGeom>
        </p:spPr>
      </p:pic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9533694" y="2058615"/>
            <a:ext cx="1721060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707070">
                    <a:lumMod val="75000"/>
                  </a:srgbClr>
                </a:solidFill>
                <a:ea typeface="ＭＳ Ｐゴシック" pitchFamily="34" charset="-128"/>
                <a:cs typeface="Arial" pitchFamily="34" charset="0"/>
              </a:rPr>
              <a:t>Customer SME</a:t>
            </a:r>
          </a:p>
        </p:txBody>
      </p:sp>
      <p:sp>
        <p:nvSpPr>
          <p:cNvPr id="63" name="Text Box 83"/>
          <p:cNvSpPr txBox="1">
            <a:spLocks noChangeArrowheads="1"/>
          </p:cNvSpPr>
          <p:nvPr/>
        </p:nvSpPr>
        <p:spPr bwMode="auto">
          <a:xfrm>
            <a:off x="5415813" y="4165427"/>
            <a:ext cx="1718761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EE3124"/>
                </a:solidFill>
                <a:ea typeface="ＭＳ Ｐゴシック" pitchFamily="34" charset="-128"/>
                <a:cs typeface="Arial" pitchFamily="34" charset="0"/>
              </a:rPr>
              <a:t>Site Operations</a:t>
            </a:r>
          </a:p>
        </p:txBody>
      </p:sp>
      <p:cxnSp>
        <p:nvCxnSpPr>
          <p:cNvPr id="64" name="Shape 182"/>
          <p:cNvCxnSpPr/>
          <p:nvPr/>
        </p:nvCxnSpPr>
        <p:spPr>
          <a:xfrm flipV="1">
            <a:off x="3281655" y="2295952"/>
            <a:ext cx="3931920" cy="914400"/>
          </a:xfrm>
          <a:prstGeom prst="bentConnector3">
            <a:avLst>
              <a:gd name="adj1" fmla="val 28025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83"/>
          <p:cNvSpPr txBox="1">
            <a:spLocks noChangeArrowheads="1"/>
          </p:cNvSpPr>
          <p:nvPr/>
        </p:nvSpPr>
        <p:spPr bwMode="auto">
          <a:xfrm>
            <a:off x="6849441" y="1165394"/>
            <a:ext cx="3153690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EE3124"/>
                </a:solidFill>
                <a:ea typeface="ＭＳ Ｐゴシック" pitchFamily="34" charset="-128"/>
                <a:cs typeface="Arial" pitchFamily="34" charset="0"/>
              </a:rPr>
              <a:t>Cloud Based 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EE3124"/>
                </a:solidFill>
                <a:ea typeface="ＭＳ Ｐゴシック" pitchFamily="34" charset="-128"/>
                <a:cs typeface="Arial" pitchFamily="34" charset="0"/>
              </a:rPr>
              <a:t>Multi-Asset Model “Digital Twin”</a:t>
            </a:r>
          </a:p>
        </p:txBody>
      </p:sp>
      <p:sp>
        <p:nvSpPr>
          <p:cNvPr id="69" name="Text Box 83"/>
          <p:cNvSpPr txBox="1">
            <a:spLocks noChangeArrowheads="1"/>
          </p:cNvSpPr>
          <p:nvPr/>
        </p:nvSpPr>
        <p:spPr bwMode="auto">
          <a:xfrm>
            <a:off x="9923791" y="2724591"/>
            <a:ext cx="992259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Iterative 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Optimization</a:t>
            </a: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3418236" y="4377405"/>
            <a:ext cx="565861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Actions</a:t>
            </a: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4598503" y="2412750"/>
            <a:ext cx="797847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75000"/>
                  </a:srgbClr>
                </a:solidFill>
                <a:ea typeface="ＭＳ Ｐゴシック" pitchFamily="34" charset="-128"/>
                <a:cs typeface="Arial" pitchFamily="34" charset="0"/>
              </a:rPr>
              <a:t>SECURED 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75000"/>
                  </a:srgbClr>
                </a:solidFill>
                <a:ea typeface="ＭＳ Ｐゴシック" pitchFamily="34" charset="-128"/>
                <a:cs typeface="Arial" pitchFamily="34" charset="0"/>
              </a:rPr>
              <a:t>DATA</a:t>
            </a: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7176258" y="4377405"/>
            <a:ext cx="4176841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707070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Insights &amp; Recommendations</a:t>
            </a:r>
          </a:p>
        </p:txBody>
      </p:sp>
      <p:sp>
        <p:nvSpPr>
          <p:cNvPr id="73" name="Oval 17"/>
          <p:cNvSpPr txBox="1">
            <a:spLocks noChangeArrowheads="1"/>
          </p:cNvSpPr>
          <p:nvPr/>
        </p:nvSpPr>
        <p:spPr bwMode="gray">
          <a:xfrm>
            <a:off x="6963421" y="1623588"/>
            <a:ext cx="387678" cy="387678"/>
          </a:xfrm>
          <a:prstGeom prst="ellipse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srgbClr val="FFFFFF">
                <a:lumMod val="50000"/>
                <a:alpha val="40000"/>
              </a:srgbClr>
            </a:outerShdw>
          </a:effectLst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eaLnBrk="0" hangingPunct="0"/>
            <a:r>
              <a:rPr lang="en-US" sz="2000" dirty="0">
                <a:cs typeface="Arial" pitchFamily="34" charset="0"/>
              </a:rPr>
              <a:t>2</a:t>
            </a:r>
          </a:p>
        </p:txBody>
      </p:sp>
      <p:sp>
        <p:nvSpPr>
          <p:cNvPr id="74" name="Oval 17"/>
          <p:cNvSpPr txBox="1">
            <a:spLocks noChangeArrowheads="1"/>
          </p:cNvSpPr>
          <p:nvPr/>
        </p:nvSpPr>
        <p:spPr bwMode="gray">
          <a:xfrm>
            <a:off x="5597372" y="3663086"/>
            <a:ext cx="387678" cy="387678"/>
          </a:xfrm>
          <a:prstGeom prst="ellipse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srgbClr val="FFFFFF">
                <a:lumMod val="50000"/>
                <a:alpha val="40000"/>
              </a:srgbClr>
            </a:outerShdw>
          </a:effectLst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eaLnBrk="0" hangingPunct="0"/>
            <a:r>
              <a:rPr lang="en-US" sz="2000" dirty="0">
                <a:cs typeface="Arial" pitchFamily="34" charset="0"/>
              </a:rPr>
              <a:t>4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448300" y="2046773"/>
            <a:ext cx="391709" cy="405051"/>
            <a:chOff x="4939928" y="3651114"/>
            <a:chExt cx="369564" cy="382150"/>
          </a:xfrm>
        </p:grpSpPr>
        <p:sp>
          <p:nvSpPr>
            <p:cNvPr id="76" name="Rounded Rectangle 75"/>
            <p:cNvSpPr/>
            <p:nvPr/>
          </p:nvSpPr>
          <p:spPr>
            <a:xfrm>
              <a:off x="4939928" y="3651114"/>
              <a:ext cx="369564" cy="38215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08682" y="3655484"/>
              <a:ext cx="247011" cy="3408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roup 77"/>
          <p:cNvGrpSpPr/>
          <p:nvPr/>
        </p:nvGrpSpPr>
        <p:grpSpPr>
          <a:xfrm>
            <a:off x="4564493" y="3627134"/>
            <a:ext cx="391709" cy="397094"/>
            <a:chOff x="4939928" y="3652327"/>
            <a:chExt cx="369564" cy="374643"/>
          </a:xfrm>
        </p:grpSpPr>
        <p:sp>
          <p:nvSpPr>
            <p:cNvPr id="79" name="Rounded Rectangle 78"/>
            <p:cNvSpPr/>
            <p:nvPr/>
          </p:nvSpPr>
          <p:spPr>
            <a:xfrm>
              <a:off x="4939928" y="3657406"/>
              <a:ext cx="369564" cy="369564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07466" y="3652327"/>
              <a:ext cx="247011" cy="340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9763191" y="3234474"/>
            <a:ext cx="1806103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EE3124"/>
                </a:solidFill>
                <a:ea typeface="ＭＳ Ｐゴシック" pitchFamily="34" charset="-128"/>
                <a:cs typeface="Arial" pitchFamily="34" charset="0"/>
              </a:rPr>
              <a:t>Expert Support</a:t>
            </a:r>
          </a:p>
        </p:txBody>
      </p:sp>
      <p:sp>
        <p:nvSpPr>
          <p:cNvPr id="82" name="Oval 17"/>
          <p:cNvSpPr txBox="1">
            <a:spLocks noChangeArrowheads="1"/>
          </p:cNvSpPr>
          <p:nvPr/>
        </p:nvSpPr>
        <p:spPr bwMode="gray">
          <a:xfrm>
            <a:off x="9493307" y="3114563"/>
            <a:ext cx="387678" cy="387678"/>
          </a:xfrm>
          <a:prstGeom prst="ellipse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srgbClr val="FFFFFF">
                <a:lumMod val="50000"/>
                <a:alpha val="40000"/>
              </a:srgbClr>
            </a:outerShdw>
          </a:effectLst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eaLnBrk="0" hangingPunct="0"/>
            <a:r>
              <a:rPr lang="en-US" sz="2000" dirty="0">
                <a:cs typeface="Arial" pitchFamily="34" charset="0"/>
              </a:rPr>
              <a:t>3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724" y="3548049"/>
            <a:ext cx="568596" cy="611081"/>
          </a:xfrm>
          <a:prstGeom prst="rect">
            <a:avLst/>
          </a:prstGeom>
        </p:spPr>
      </p:pic>
      <p:pic>
        <p:nvPicPr>
          <p:cNvPr id="84" name="Picture 24" descr="Image result for databas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8" y="2490467"/>
            <a:ext cx="493636" cy="4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21038" y="1725007"/>
            <a:ext cx="2418471" cy="3125827"/>
            <a:chOff x="1672833" y="2015583"/>
            <a:chExt cx="2184352" cy="2823232"/>
          </a:xfrm>
        </p:grpSpPr>
        <p:sp>
          <p:nvSpPr>
            <p:cNvPr id="86" name="Rounded Rectangle 85"/>
            <p:cNvSpPr/>
            <p:nvPr/>
          </p:nvSpPr>
          <p:spPr bwMode="auto">
            <a:xfrm>
              <a:off x="1827512" y="2527351"/>
              <a:ext cx="2029672" cy="2311464"/>
            </a:xfrm>
            <a:prstGeom prst="roundRect">
              <a:avLst>
                <a:gd name="adj" fmla="val 8195"/>
              </a:avLst>
            </a:prstGeom>
            <a:solidFill>
              <a:srgbClr val="FFFFFF">
                <a:alpha val="89804"/>
              </a:srgbClr>
            </a:solidFill>
            <a:ln w="12699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400" b="1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87" name="Text Box 83"/>
            <p:cNvSpPr txBox="1">
              <a:spLocks noChangeArrowheads="1"/>
            </p:cNvSpPr>
            <p:nvPr/>
          </p:nvSpPr>
          <p:spPr bwMode="auto">
            <a:xfrm>
              <a:off x="1827512" y="2658561"/>
              <a:ext cx="2029673" cy="2215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600" b="1" dirty="0">
                  <a:solidFill>
                    <a:srgbClr val="EE3124"/>
                  </a:solidFill>
                  <a:ea typeface="ＭＳ Ｐゴシック" pitchFamily="34" charset="-128"/>
                  <a:cs typeface="Arial" pitchFamily="34" charset="0"/>
                </a:rPr>
                <a:t>Customer Site</a:t>
              </a:r>
            </a:p>
          </p:txBody>
        </p:sp>
        <p:sp>
          <p:nvSpPr>
            <p:cNvPr id="88" name="Oval 17"/>
            <p:cNvSpPr txBox="1">
              <a:spLocks noChangeArrowheads="1"/>
            </p:cNvSpPr>
            <p:nvPr/>
          </p:nvSpPr>
          <p:spPr bwMode="gray">
            <a:xfrm>
              <a:off x="1672833" y="2464826"/>
              <a:ext cx="387678" cy="387678"/>
            </a:xfrm>
            <a:prstGeom prst="ellipse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srgbClr val="FFFFFF">
                  <a:lumMod val="50000"/>
                  <a:alpha val="40000"/>
                </a:srgbClr>
              </a:outerShdw>
            </a:effectLst>
            <a:extLst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R="0" lvl="0" indent="0" defTabSz="89535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1261C"/>
                </a:buClr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defRPr>
              </a:lvl1pPr>
              <a:lvl2pPr marL="193675" indent="-192088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/>
              </a:lvl2pPr>
              <a:lvl3pPr marL="457200" indent="-261938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/>
              </a:lvl3pPr>
              <a:lvl4pPr marL="614363" indent="-1555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/>
              </a:lvl4pPr>
              <a:lvl5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9pPr>
            </a:lstStyle>
            <a:p>
              <a:pPr eaLnBrk="0" hangingPunct="0"/>
              <a:r>
                <a:rPr lang="en-US" sz="2000" dirty="0">
                  <a:cs typeface="Arial" pitchFamily="34" charset="0"/>
                </a:rPr>
                <a:t>1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73031" y="2909787"/>
              <a:ext cx="1538635" cy="875787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2040" y="3858881"/>
              <a:ext cx="1700617" cy="849385"/>
            </a:xfrm>
            <a:prstGeom prst="rect">
              <a:avLst/>
            </a:prstGeom>
          </p:spPr>
        </p:pic>
        <p:sp>
          <p:nvSpPr>
            <p:cNvPr id="91" name="Text Box 83"/>
            <p:cNvSpPr txBox="1">
              <a:spLocks noChangeArrowheads="1"/>
            </p:cNvSpPr>
            <p:nvPr/>
          </p:nvSpPr>
          <p:spPr bwMode="auto">
            <a:xfrm>
              <a:off x="2123466" y="2015583"/>
              <a:ext cx="1437765" cy="443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600" b="1" dirty="0">
                  <a:solidFill>
                    <a:srgbClr val="EE3124"/>
                  </a:solidFill>
                  <a:ea typeface="ＭＳ Ｐゴシック" pitchFamily="34" charset="-128"/>
                  <a:cs typeface="Arial" pitchFamily="34" charset="0"/>
                </a:rPr>
                <a:t>High Speed </a:t>
              </a:r>
            </a:p>
            <a:p>
              <a:pPr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600" b="1" dirty="0">
                  <a:solidFill>
                    <a:srgbClr val="EE3124"/>
                  </a:solidFill>
                  <a:ea typeface="ＭＳ Ｐゴシック" pitchFamily="34" charset="-128"/>
                  <a:cs typeface="Arial" pitchFamily="34" charset="0"/>
                </a:rPr>
                <a:t>Single Asset Model</a:t>
              </a:r>
            </a:p>
          </p:txBody>
        </p: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60305" y="1525173"/>
            <a:ext cx="467839" cy="502795"/>
          </a:xfrm>
          <a:prstGeom prst="rect">
            <a:avLst/>
          </a:prstGeom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332" y="1648002"/>
            <a:ext cx="1495509" cy="1252870"/>
          </a:xfrm>
          <a:prstGeom prst="rect">
            <a:avLst/>
          </a:prstGeom>
          <a:noFill/>
          <a:ln w="6350">
            <a:solidFill>
              <a:schemeClr val="accent3"/>
            </a:solidFill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94" name="Straight Arrow Connector 93"/>
          <p:cNvCxnSpPr/>
          <p:nvPr/>
        </p:nvCxnSpPr>
        <p:spPr>
          <a:xfrm flipH="1">
            <a:off x="3244935" y="4299984"/>
            <a:ext cx="2194560" cy="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7031713" y="4299984"/>
            <a:ext cx="2971418" cy="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589116" y="2960953"/>
            <a:ext cx="0" cy="91440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10639494" y="1736663"/>
            <a:ext cx="1081429" cy="2007144"/>
          </a:xfrm>
          <a:custGeom>
            <a:avLst/>
            <a:gdLst>
              <a:gd name="connsiteX0" fmla="*/ 0 w 1259264"/>
              <a:gd name="connsiteY0" fmla="*/ 32218 h 2035189"/>
              <a:gd name="connsiteX1" fmla="*/ 685800 w 1259264"/>
              <a:gd name="connsiteY1" fmla="*/ 86647 h 2035189"/>
              <a:gd name="connsiteX2" fmla="*/ 1175657 w 1259264"/>
              <a:gd name="connsiteY2" fmla="*/ 772447 h 2035189"/>
              <a:gd name="connsiteX3" fmla="*/ 1219200 w 1259264"/>
              <a:gd name="connsiteY3" fmla="*/ 1686847 h 2035189"/>
              <a:gd name="connsiteX4" fmla="*/ 762000 w 1259264"/>
              <a:gd name="connsiteY4" fmla="*/ 2035189 h 2035189"/>
              <a:gd name="connsiteX0" fmla="*/ 0 w 1252398"/>
              <a:gd name="connsiteY0" fmla="*/ 6236 h 2009207"/>
              <a:gd name="connsiteX1" fmla="*/ 845820 w 1252398"/>
              <a:gd name="connsiteY1" fmla="*/ 209255 h 2009207"/>
              <a:gd name="connsiteX2" fmla="*/ 1175657 w 1252398"/>
              <a:gd name="connsiteY2" fmla="*/ 746465 h 2009207"/>
              <a:gd name="connsiteX3" fmla="*/ 1219200 w 1252398"/>
              <a:gd name="connsiteY3" fmla="*/ 1660865 h 2009207"/>
              <a:gd name="connsiteX4" fmla="*/ 762000 w 1252398"/>
              <a:gd name="connsiteY4" fmla="*/ 2009207 h 2009207"/>
              <a:gd name="connsiteX0" fmla="*/ 0 w 1230517"/>
              <a:gd name="connsiteY0" fmla="*/ 6236 h 2009207"/>
              <a:gd name="connsiteX1" fmla="*/ 845820 w 1230517"/>
              <a:gd name="connsiteY1" fmla="*/ 209255 h 2009207"/>
              <a:gd name="connsiteX2" fmla="*/ 1175657 w 1230517"/>
              <a:gd name="connsiteY2" fmla="*/ 746465 h 2009207"/>
              <a:gd name="connsiteX3" fmla="*/ 1188720 w 1230517"/>
              <a:gd name="connsiteY3" fmla="*/ 1573235 h 2009207"/>
              <a:gd name="connsiteX4" fmla="*/ 762000 w 1230517"/>
              <a:gd name="connsiteY4" fmla="*/ 2009207 h 2009207"/>
              <a:gd name="connsiteX0" fmla="*/ 0 w 1276071"/>
              <a:gd name="connsiteY0" fmla="*/ 7315 h 2010286"/>
              <a:gd name="connsiteX1" fmla="*/ 845820 w 1276071"/>
              <a:gd name="connsiteY1" fmla="*/ 210334 h 2010286"/>
              <a:gd name="connsiteX2" fmla="*/ 1248047 w 1276071"/>
              <a:gd name="connsiteY2" fmla="*/ 888514 h 2010286"/>
              <a:gd name="connsiteX3" fmla="*/ 1188720 w 1276071"/>
              <a:gd name="connsiteY3" fmla="*/ 1574314 h 2010286"/>
              <a:gd name="connsiteX4" fmla="*/ 762000 w 1276071"/>
              <a:gd name="connsiteY4" fmla="*/ 2010286 h 2010286"/>
              <a:gd name="connsiteX0" fmla="*/ 0 w 1259142"/>
              <a:gd name="connsiteY0" fmla="*/ 7315 h 2010286"/>
              <a:gd name="connsiteX1" fmla="*/ 845820 w 1259142"/>
              <a:gd name="connsiteY1" fmla="*/ 210334 h 2010286"/>
              <a:gd name="connsiteX2" fmla="*/ 1248047 w 1259142"/>
              <a:gd name="connsiteY2" fmla="*/ 888514 h 2010286"/>
              <a:gd name="connsiteX3" fmla="*/ 1188720 w 1259142"/>
              <a:gd name="connsiteY3" fmla="*/ 1574314 h 2010286"/>
              <a:gd name="connsiteX4" fmla="*/ 762000 w 1259142"/>
              <a:gd name="connsiteY4" fmla="*/ 2010286 h 2010286"/>
              <a:gd name="connsiteX0" fmla="*/ 0 w 1259142"/>
              <a:gd name="connsiteY0" fmla="*/ 6962 h 2009933"/>
              <a:gd name="connsiteX1" fmla="*/ 845820 w 1259142"/>
              <a:gd name="connsiteY1" fmla="*/ 209981 h 2009933"/>
              <a:gd name="connsiteX2" fmla="*/ 1248047 w 1259142"/>
              <a:gd name="connsiteY2" fmla="*/ 846251 h 2009933"/>
              <a:gd name="connsiteX3" fmla="*/ 1188720 w 1259142"/>
              <a:gd name="connsiteY3" fmla="*/ 1573961 h 2009933"/>
              <a:gd name="connsiteX4" fmla="*/ 762000 w 1259142"/>
              <a:gd name="connsiteY4" fmla="*/ 2009933 h 2009933"/>
              <a:gd name="connsiteX0" fmla="*/ 0 w 1285666"/>
              <a:gd name="connsiteY0" fmla="*/ 3272 h 2006243"/>
              <a:gd name="connsiteX1" fmla="*/ 716280 w 1285666"/>
              <a:gd name="connsiteY1" fmla="*/ 354881 h 2006243"/>
              <a:gd name="connsiteX2" fmla="*/ 1248047 w 1285666"/>
              <a:gd name="connsiteY2" fmla="*/ 842561 h 2006243"/>
              <a:gd name="connsiteX3" fmla="*/ 1188720 w 1285666"/>
              <a:gd name="connsiteY3" fmla="*/ 1570271 h 2006243"/>
              <a:gd name="connsiteX4" fmla="*/ 762000 w 1285666"/>
              <a:gd name="connsiteY4" fmla="*/ 2006243 h 2006243"/>
              <a:gd name="connsiteX0" fmla="*/ 0 w 1193679"/>
              <a:gd name="connsiteY0" fmla="*/ 3482 h 2006453"/>
              <a:gd name="connsiteX1" fmla="*/ 716280 w 1193679"/>
              <a:gd name="connsiteY1" fmla="*/ 355091 h 2006453"/>
              <a:gd name="connsiteX2" fmla="*/ 977537 w 1193679"/>
              <a:gd name="connsiteY2" fmla="*/ 945641 h 2006453"/>
              <a:gd name="connsiteX3" fmla="*/ 1188720 w 1193679"/>
              <a:gd name="connsiteY3" fmla="*/ 1570481 h 2006453"/>
              <a:gd name="connsiteX4" fmla="*/ 762000 w 1193679"/>
              <a:gd name="connsiteY4" fmla="*/ 2006453 h 2006453"/>
              <a:gd name="connsiteX0" fmla="*/ 0 w 1008280"/>
              <a:gd name="connsiteY0" fmla="*/ 3482 h 2006453"/>
              <a:gd name="connsiteX1" fmla="*/ 716280 w 1008280"/>
              <a:gd name="connsiteY1" fmla="*/ 355091 h 2006453"/>
              <a:gd name="connsiteX2" fmla="*/ 977537 w 1008280"/>
              <a:gd name="connsiteY2" fmla="*/ 945641 h 2006453"/>
              <a:gd name="connsiteX3" fmla="*/ 979170 w 1008280"/>
              <a:gd name="connsiteY3" fmla="*/ 1540001 h 2006453"/>
              <a:gd name="connsiteX4" fmla="*/ 762000 w 1008280"/>
              <a:gd name="connsiteY4" fmla="*/ 2006453 h 2006453"/>
              <a:gd name="connsiteX0" fmla="*/ 0 w 1037132"/>
              <a:gd name="connsiteY0" fmla="*/ 3482 h 2006453"/>
              <a:gd name="connsiteX1" fmla="*/ 716280 w 1037132"/>
              <a:gd name="connsiteY1" fmla="*/ 355091 h 2006453"/>
              <a:gd name="connsiteX2" fmla="*/ 977537 w 1037132"/>
              <a:gd name="connsiteY2" fmla="*/ 945641 h 2006453"/>
              <a:gd name="connsiteX3" fmla="*/ 1021080 w 1037132"/>
              <a:gd name="connsiteY3" fmla="*/ 1555241 h 2006453"/>
              <a:gd name="connsiteX4" fmla="*/ 762000 w 1037132"/>
              <a:gd name="connsiteY4" fmla="*/ 2006453 h 2006453"/>
              <a:gd name="connsiteX0" fmla="*/ 0 w 1057680"/>
              <a:gd name="connsiteY0" fmla="*/ 3450 h 2006421"/>
              <a:gd name="connsiteX1" fmla="*/ 716280 w 1057680"/>
              <a:gd name="connsiteY1" fmla="*/ 355059 h 2006421"/>
              <a:gd name="connsiteX2" fmla="*/ 1023257 w 1057680"/>
              <a:gd name="connsiteY2" fmla="*/ 930369 h 2006421"/>
              <a:gd name="connsiteX3" fmla="*/ 1021080 w 1057680"/>
              <a:gd name="connsiteY3" fmla="*/ 1555209 h 2006421"/>
              <a:gd name="connsiteX4" fmla="*/ 762000 w 1057680"/>
              <a:gd name="connsiteY4" fmla="*/ 2006421 h 2006421"/>
              <a:gd name="connsiteX0" fmla="*/ 0 w 1058184"/>
              <a:gd name="connsiteY0" fmla="*/ 3966 h 2006937"/>
              <a:gd name="connsiteX1" fmla="*/ 708660 w 1058184"/>
              <a:gd name="connsiteY1" fmla="*/ 321285 h 2006937"/>
              <a:gd name="connsiteX2" fmla="*/ 1023257 w 1058184"/>
              <a:gd name="connsiteY2" fmla="*/ 930885 h 2006937"/>
              <a:gd name="connsiteX3" fmla="*/ 1021080 w 1058184"/>
              <a:gd name="connsiteY3" fmla="*/ 1555725 h 2006937"/>
              <a:gd name="connsiteX4" fmla="*/ 762000 w 1058184"/>
              <a:gd name="connsiteY4" fmla="*/ 2006937 h 2006937"/>
              <a:gd name="connsiteX0" fmla="*/ 0 w 1062310"/>
              <a:gd name="connsiteY0" fmla="*/ 3966 h 2006937"/>
              <a:gd name="connsiteX1" fmla="*/ 708660 w 1062310"/>
              <a:gd name="connsiteY1" fmla="*/ 321285 h 2006937"/>
              <a:gd name="connsiteX2" fmla="*/ 1023257 w 1062310"/>
              <a:gd name="connsiteY2" fmla="*/ 930885 h 2006937"/>
              <a:gd name="connsiteX3" fmla="*/ 1028700 w 1062310"/>
              <a:gd name="connsiteY3" fmla="*/ 1555725 h 2006937"/>
              <a:gd name="connsiteX4" fmla="*/ 762000 w 1062310"/>
              <a:gd name="connsiteY4" fmla="*/ 2006937 h 2006937"/>
              <a:gd name="connsiteX0" fmla="*/ 0 w 1054306"/>
              <a:gd name="connsiteY0" fmla="*/ 3966 h 2006937"/>
              <a:gd name="connsiteX1" fmla="*/ 708660 w 1054306"/>
              <a:gd name="connsiteY1" fmla="*/ 321285 h 2006937"/>
              <a:gd name="connsiteX2" fmla="*/ 1023257 w 1054306"/>
              <a:gd name="connsiteY2" fmla="*/ 930885 h 2006937"/>
              <a:gd name="connsiteX3" fmla="*/ 1028700 w 1054306"/>
              <a:gd name="connsiteY3" fmla="*/ 1555725 h 2006937"/>
              <a:gd name="connsiteX4" fmla="*/ 762000 w 1054306"/>
              <a:gd name="connsiteY4" fmla="*/ 2006937 h 2006937"/>
              <a:gd name="connsiteX0" fmla="*/ 0 w 1065235"/>
              <a:gd name="connsiteY0" fmla="*/ 3966 h 2006937"/>
              <a:gd name="connsiteX1" fmla="*/ 708660 w 1065235"/>
              <a:gd name="connsiteY1" fmla="*/ 321285 h 2006937"/>
              <a:gd name="connsiteX2" fmla="*/ 1023257 w 1065235"/>
              <a:gd name="connsiteY2" fmla="*/ 930885 h 2006937"/>
              <a:gd name="connsiteX3" fmla="*/ 1028700 w 1065235"/>
              <a:gd name="connsiteY3" fmla="*/ 1555725 h 2006937"/>
              <a:gd name="connsiteX4" fmla="*/ 762000 w 1065235"/>
              <a:gd name="connsiteY4" fmla="*/ 2006937 h 2006937"/>
              <a:gd name="connsiteX0" fmla="*/ 0 w 1060888"/>
              <a:gd name="connsiteY0" fmla="*/ 3966 h 2006937"/>
              <a:gd name="connsiteX1" fmla="*/ 708660 w 1060888"/>
              <a:gd name="connsiteY1" fmla="*/ 321285 h 2006937"/>
              <a:gd name="connsiteX2" fmla="*/ 1023257 w 1060888"/>
              <a:gd name="connsiteY2" fmla="*/ 930885 h 2006937"/>
              <a:gd name="connsiteX3" fmla="*/ 1028700 w 1060888"/>
              <a:gd name="connsiteY3" fmla="*/ 1555725 h 2006937"/>
              <a:gd name="connsiteX4" fmla="*/ 762000 w 1060888"/>
              <a:gd name="connsiteY4" fmla="*/ 2006937 h 2006937"/>
              <a:gd name="connsiteX0" fmla="*/ 0 w 1072607"/>
              <a:gd name="connsiteY0" fmla="*/ 3966 h 2006937"/>
              <a:gd name="connsiteX1" fmla="*/ 708660 w 1072607"/>
              <a:gd name="connsiteY1" fmla="*/ 321285 h 2006937"/>
              <a:gd name="connsiteX2" fmla="*/ 1023257 w 1072607"/>
              <a:gd name="connsiteY2" fmla="*/ 930885 h 2006937"/>
              <a:gd name="connsiteX3" fmla="*/ 1047750 w 1072607"/>
              <a:gd name="connsiteY3" fmla="*/ 1567155 h 2006937"/>
              <a:gd name="connsiteX4" fmla="*/ 762000 w 1072607"/>
              <a:gd name="connsiteY4" fmla="*/ 2006937 h 2006937"/>
              <a:gd name="connsiteX0" fmla="*/ 0 w 1072415"/>
              <a:gd name="connsiteY0" fmla="*/ 4173 h 2007144"/>
              <a:gd name="connsiteX1" fmla="*/ 712470 w 1072415"/>
              <a:gd name="connsiteY1" fmla="*/ 310062 h 2007144"/>
              <a:gd name="connsiteX2" fmla="*/ 1023257 w 1072415"/>
              <a:gd name="connsiteY2" fmla="*/ 931092 h 2007144"/>
              <a:gd name="connsiteX3" fmla="*/ 1047750 w 1072415"/>
              <a:gd name="connsiteY3" fmla="*/ 1567362 h 2007144"/>
              <a:gd name="connsiteX4" fmla="*/ 762000 w 1072415"/>
              <a:gd name="connsiteY4" fmla="*/ 2007144 h 2007144"/>
              <a:gd name="connsiteX0" fmla="*/ 0 w 1081429"/>
              <a:gd name="connsiteY0" fmla="*/ 4173 h 2007144"/>
              <a:gd name="connsiteX1" fmla="*/ 712470 w 1081429"/>
              <a:gd name="connsiteY1" fmla="*/ 310062 h 2007144"/>
              <a:gd name="connsiteX2" fmla="*/ 1038497 w 1081429"/>
              <a:gd name="connsiteY2" fmla="*/ 931092 h 2007144"/>
              <a:gd name="connsiteX3" fmla="*/ 1047750 w 1081429"/>
              <a:gd name="connsiteY3" fmla="*/ 1567362 h 2007144"/>
              <a:gd name="connsiteX4" fmla="*/ 762000 w 1081429"/>
              <a:gd name="connsiteY4" fmla="*/ 2007144 h 20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429" h="2007144">
                <a:moveTo>
                  <a:pt x="0" y="4173"/>
                </a:moveTo>
                <a:cubicBezTo>
                  <a:pt x="244928" y="-30298"/>
                  <a:pt x="539387" y="155575"/>
                  <a:pt x="712470" y="310062"/>
                </a:cubicBezTo>
                <a:cubicBezTo>
                  <a:pt x="885553" y="464549"/>
                  <a:pt x="982617" y="721542"/>
                  <a:pt x="1038497" y="931092"/>
                </a:cubicBezTo>
                <a:cubicBezTo>
                  <a:pt x="1094377" y="1140642"/>
                  <a:pt x="1093833" y="1388020"/>
                  <a:pt x="1047750" y="1567362"/>
                </a:cubicBezTo>
                <a:cubicBezTo>
                  <a:pt x="1001667" y="1746704"/>
                  <a:pt x="956128" y="1938201"/>
                  <a:pt x="762000" y="2007144"/>
                </a:cubicBez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 rot="11720206">
            <a:off x="9243475" y="1928144"/>
            <a:ext cx="1275021" cy="2009933"/>
          </a:xfrm>
          <a:custGeom>
            <a:avLst/>
            <a:gdLst>
              <a:gd name="connsiteX0" fmla="*/ 0 w 1259264"/>
              <a:gd name="connsiteY0" fmla="*/ 32218 h 2035189"/>
              <a:gd name="connsiteX1" fmla="*/ 685800 w 1259264"/>
              <a:gd name="connsiteY1" fmla="*/ 86647 h 2035189"/>
              <a:gd name="connsiteX2" fmla="*/ 1175657 w 1259264"/>
              <a:gd name="connsiteY2" fmla="*/ 772447 h 2035189"/>
              <a:gd name="connsiteX3" fmla="*/ 1219200 w 1259264"/>
              <a:gd name="connsiteY3" fmla="*/ 1686847 h 2035189"/>
              <a:gd name="connsiteX4" fmla="*/ 762000 w 1259264"/>
              <a:gd name="connsiteY4" fmla="*/ 2035189 h 2035189"/>
              <a:gd name="connsiteX0" fmla="*/ 0 w 1252398"/>
              <a:gd name="connsiteY0" fmla="*/ 6236 h 2009207"/>
              <a:gd name="connsiteX1" fmla="*/ 845820 w 1252398"/>
              <a:gd name="connsiteY1" fmla="*/ 209255 h 2009207"/>
              <a:gd name="connsiteX2" fmla="*/ 1175657 w 1252398"/>
              <a:gd name="connsiteY2" fmla="*/ 746465 h 2009207"/>
              <a:gd name="connsiteX3" fmla="*/ 1219200 w 1252398"/>
              <a:gd name="connsiteY3" fmla="*/ 1660865 h 2009207"/>
              <a:gd name="connsiteX4" fmla="*/ 762000 w 1252398"/>
              <a:gd name="connsiteY4" fmla="*/ 2009207 h 2009207"/>
              <a:gd name="connsiteX0" fmla="*/ 0 w 1230517"/>
              <a:gd name="connsiteY0" fmla="*/ 6236 h 2009207"/>
              <a:gd name="connsiteX1" fmla="*/ 845820 w 1230517"/>
              <a:gd name="connsiteY1" fmla="*/ 209255 h 2009207"/>
              <a:gd name="connsiteX2" fmla="*/ 1175657 w 1230517"/>
              <a:gd name="connsiteY2" fmla="*/ 746465 h 2009207"/>
              <a:gd name="connsiteX3" fmla="*/ 1188720 w 1230517"/>
              <a:gd name="connsiteY3" fmla="*/ 1573235 h 2009207"/>
              <a:gd name="connsiteX4" fmla="*/ 762000 w 1230517"/>
              <a:gd name="connsiteY4" fmla="*/ 2009207 h 2009207"/>
              <a:gd name="connsiteX0" fmla="*/ 0 w 1276071"/>
              <a:gd name="connsiteY0" fmla="*/ 7315 h 2010286"/>
              <a:gd name="connsiteX1" fmla="*/ 845820 w 1276071"/>
              <a:gd name="connsiteY1" fmla="*/ 210334 h 2010286"/>
              <a:gd name="connsiteX2" fmla="*/ 1248047 w 1276071"/>
              <a:gd name="connsiteY2" fmla="*/ 888514 h 2010286"/>
              <a:gd name="connsiteX3" fmla="*/ 1188720 w 1276071"/>
              <a:gd name="connsiteY3" fmla="*/ 1574314 h 2010286"/>
              <a:gd name="connsiteX4" fmla="*/ 762000 w 1276071"/>
              <a:gd name="connsiteY4" fmla="*/ 2010286 h 2010286"/>
              <a:gd name="connsiteX0" fmla="*/ 0 w 1259142"/>
              <a:gd name="connsiteY0" fmla="*/ 7315 h 2010286"/>
              <a:gd name="connsiteX1" fmla="*/ 845820 w 1259142"/>
              <a:gd name="connsiteY1" fmla="*/ 210334 h 2010286"/>
              <a:gd name="connsiteX2" fmla="*/ 1248047 w 1259142"/>
              <a:gd name="connsiteY2" fmla="*/ 888514 h 2010286"/>
              <a:gd name="connsiteX3" fmla="*/ 1188720 w 1259142"/>
              <a:gd name="connsiteY3" fmla="*/ 1574314 h 2010286"/>
              <a:gd name="connsiteX4" fmla="*/ 762000 w 1259142"/>
              <a:gd name="connsiteY4" fmla="*/ 2010286 h 2010286"/>
              <a:gd name="connsiteX0" fmla="*/ 0 w 1259142"/>
              <a:gd name="connsiteY0" fmla="*/ 6962 h 2009933"/>
              <a:gd name="connsiteX1" fmla="*/ 845820 w 1259142"/>
              <a:gd name="connsiteY1" fmla="*/ 209981 h 2009933"/>
              <a:gd name="connsiteX2" fmla="*/ 1248047 w 1259142"/>
              <a:gd name="connsiteY2" fmla="*/ 846251 h 2009933"/>
              <a:gd name="connsiteX3" fmla="*/ 1188720 w 1259142"/>
              <a:gd name="connsiteY3" fmla="*/ 1573961 h 2009933"/>
              <a:gd name="connsiteX4" fmla="*/ 762000 w 1259142"/>
              <a:gd name="connsiteY4" fmla="*/ 2009933 h 2009933"/>
              <a:gd name="connsiteX0" fmla="*/ 0 w 1275021"/>
              <a:gd name="connsiteY0" fmla="*/ 6962 h 2009933"/>
              <a:gd name="connsiteX1" fmla="*/ 845820 w 1275021"/>
              <a:gd name="connsiteY1" fmla="*/ 209981 h 2009933"/>
              <a:gd name="connsiteX2" fmla="*/ 1248047 w 1275021"/>
              <a:gd name="connsiteY2" fmla="*/ 846251 h 2009933"/>
              <a:gd name="connsiteX3" fmla="*/ 1188720 w 1275021"/>
              <a:gd name="connsiteY3" fmla="*/ 1573961 h 2009933"/>
              <a:gd name="connsiteX4" fmla="*/ 762000 w 1275021"/>
              <a:gd name="connsiteY4" fmla="*/ 2009933 h 200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021" h="2009933">
                <a:moveTo>
                  <a:pt x="0" y="6962"/>
                </a:moveTo>
                <a:cubicBezTo>
                  <a:pt x="244928" y="-27509"/>
                  <a:pt x="637812" y="70100"/>
                  <a:pt x="845820" y="209981"/>
                </a:cubicBezTo>
                <a:cubicBezTo>
                  <a:pt x="1053828" y="349862"/>
                  <a:pt x="1193261" y="628862"/>
                  <a:pt x="1248047" y="846251"/>
                </a:cubicBezTo>
                <a:cubicBezTo>
                  <a:pt x="1302833" y="1063640"/>
                  <a:pt x="1269728" y="1380014"/>
                  <a:pt x="1188720" y="1573961"/>
                </a:cubicBezTo>
                <a:cubicBezTo>
                  <a:pt x="1107712" y="1767908"/>
                  <a:pt x="956128" y="1940990"/>
                  <a:pt x="762000" y="2009933"/>
                </a:cubicBez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9910746" y="4468576"/>
            <a:ext cx="1391652" cy="536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itle 1"/>
          <p:cNvSpPr txBox="1">
            <a:spLocks/>
          </p:cNvSpPr>
          <p:nvPr/>
        </p:nvSpPr>
        <p:spPr>
          <a:xfrm>
            <a:off x="721038" y="118568"/>
            <a:ext cx="10509250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Connected Performance Services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574383" y="689052"/>
            <a:ext cx="636660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2690813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Enterprise Intelligence:  </a:t>
            </a:r>
            <a:r>
              <a:rPr lang="en-US" sz="1600" kern="0" dirty="0" smtClean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Applying powerful analytics for early detection and forecast of failure and to optimize </a:t>
            </a:r>
            <a:r>
              <a:rPr lang="en-US" sz="1600" kern="0" dirty="0" smtClean="0">
                <a:solidFill>
                  <a:srgbClr val="000000"/>
                </a:solidFill>
                <a:latin typeface="Honeywell Sans" panose="02010503040101060203" pitchFamily="50" charset="0"/>
                <a:cs typeface="Arial" pitchFamily="34" charset="0"/>
              </a:rPr>
              <a:t>process modes</a:t>
            </a:r>
            <a:endParaRPr lang="en-US" sz="1600" kern="0" dirty="0">
              <a:solidFill>
                <a:srgbClr val="000000"/>
              </a:solidFill>
              <a:latin typeface="Honeywell Sans" panose="02010503040101060203" pitchFamily="50" charset="0"/>
              <a:cs typeface="Arial" pitchFamily="34" charset="0"/>
            </a:endParaRPr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7714825" y="3050076"/>
            <a:ext cx="1367362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707070">
                    <a:lumMod val="75000"/>
                  </a:srgbClr>
                </a:solidFill>
                <a:ea typeface="ＭＳ Ｐゴシック" pitchFamily="34" charset="-128"/>
                <a:cs typeface="Arial" pitchFamily="34" charset="0"/>
              </a:rPr>
              <a:t>200 embedded</a:t>
            </a:r>
            <a:endParaRPr kumimoji="1" lang="en-US" sz="1600" dirty="0">
              <a:solidFill>
                <a:srgbClr val="707070">
                  <a:lumMod val="75000"/>
                </a:srgbClr>
              </a:solidFill>
              <a:ea typeface="ＭＳ Ｐゴシック" pitchFamily="34" charset="-128"/>
              <a:cs typeface="Arial" pitchFamily="34" charset="0"/>
            </a:endParaRPr>
          </a:p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707070">
                    <a:lumMod val="75000"/>
                  </a:srgbClr>
                </a:solidFill>
                <a:ea typeface="ＭＳ Ｐゴシック" pitchFamily="34" charset="-128"/>
                <a:cs typeface="Arial" pitchFamily="34" charset="0"/>
              </a:rPr>
              <a:t>KPI</a:t>
            </a:r>
            <a:endParaRPr kumimoji="1" lang="en-US" sz="1600" dirty="0">
              <a:solidFill>
                <a:srgbClr val="707070">
                  <a:lumMod val="75000"/>
                </a:srgbClr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3"/>
          <p:cNvGrpSpPr>
            <a:grpSpLocks/>
          </p:cNvGrpSpPr>
          <p:nvPr/>
        </p:nvGrpSpPr>
        <p:grpSpPr bwMode="auto">
          <a:xfrm>
            <a:off x="4714876" y="2814630"/>
            <a:ext cx="5953125" cy="1179512"/>
            <a:chOff x="4267919" y="2580565"/>
            <a:chExt cx="4876080" cy="128658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267919" y="2580565"/>
              <a:ext cx="4876080" cy="12865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lnSpc>
                  <a:spcPct val="90000"/>
                </a:lnSpc>
                <a:defRPr/>
              </a:pPr>
              <a:endParaRPr lang="en-US" sz="1200" b="1"/>
            </a:p>
          </p:txBody>
        </p:sp>
        <p:sp>
          <p:nvSpPr>
            <p:cNvPr id="39955" name="Pentagon 15"/>
            <p:cNvSpPr>
              <a:spLocks noChangeArrowheads="1"/>
            </p:cNvSpPr>
            <p:nvPr/>
          </p:nvSpPr>
          <p:spPr bwMode="auto">
            <a:xfrm>
              <a:off x="4276761" y="2580565"/>
              <a:ext cx="1647825" cy="1286585"/>
            </a:xfrm>
            <a:prstGeom prst="homePlate">
              <a:avLst>
                <a:gd name="adj" fmla="val 49998"/>
              </a:avLst>
            </a:prstGeom>
            <a:solidFill>
              <a:srgbClr val="006600"/>
            </a:solidFill>
            <a:ln w="9525" algn="ctr">
              <a:noFill/>
              <a:round/>
              <a:headEnd/>
              <a:tailEnd/>
            </a:ln>
          </p:spPr>
          <p:txBody>
            <a:bodyPr lIns="182880" tIns="0" rIns="0" bIns="0" anchor="ctr"/>
            <a:lstStyle/>
            <a:p>
              <a:pPr defTabSz="914400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</a:rPr>
                <a:t>Prompt response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938" name="Group 12"/>
          <p:cNvGrpSpPr>
            <a:grpSpLocks/>
          </p:cNvGrpSpPr>
          <p:nvPr/>
        </p:nvGrpSpPr>
        <p:grpSpPr bwMode="auto">
          <a:xfrm>
            <a:off x="4714876" y="1543043"/>
            <a:ext cx="5953125" cy="1182687"/>
            <a:chOff x="4275443" y="2580565"/>
            <a:chExt cx="4870730" cy="128658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275443" y="2580565"/>
              <a:ext cx="4870730" cy="12865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lnSpc>
                  <a:spcPct val="90000"/>
                </a:lnSpc>
                <a:defRPr/>
              </a:pPr>
              <a:endParaRPr lang="en-US" sz="1200" b="1"/>
            </a:p>
          </p:txBody>
        </p:sp>
        <p:sp>
          <p:nvSpPr>
            <p:cNvPr id="11" name="Pentagon 10"/>
            <p:cNvSpPr/>
            <p:nvPr/>
          </p:nvSpPr>
          <p:spPr bwMode="auto">
            <a:xfrm>
              <a:off x="4284085" y="2580565"/>
              <a:ext cx="1646106" cy="1286585"/>
            </a:xfrm>
            <a:prstGeom prst="homePlat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0" rIns="0" bIns="0" anchor="ctr"/>
            <a:lstStyle/>
            <a:p>
              <a:pPr defTabSz="914400">
                <a:lnSpc>
                  <a:spcPct val="90000"/>
                </a:lnSpc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Operations excellence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357189"/>
            <a:ext cx="9742395" cy="49847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Economic Benefits</a:t>
            </a:r>
            <a:r>
              <a:rPr dirty="0" smtClean="0">
                <a:latin typeface="Arial" charset="0"/>
                <a:cs typeface="Arial" charset="0"/>
              </a:rPr>
              <a:t/>
            </a:r>
            <a:br>
              <a:rPr dirty="0" smtClean="0">
                <a:latin typeface="Arial" charset="0"/>
                <a:cs typeface="Arial" charset="0"/>
              </a:rPr>
            </a:br>
            <a:r>
              <a:rPr lang="en-US" sz="2000" i="1" dirty="0" smtClean="0">
                <a:solidFill>
                  <a:srgbClr val="1792E5"/>
                </a:solidFill>
                <a:latin typeface="Arial" charset="0"/>
                <a:cs typeface="Arial" charset="0"/>
              </a:rPr>
              <a:t>at UOP </a:t>
            </a:r>
            <a:r>
              <a:rPr sz="2000" i="1" dirty="0" err="1" smtClean="0">
                <a:solidFill>
                  <a:srgbClr val="1792E5"/>
                </a:solidFill>
                <a:latin typeface="Arial" charset="0"/>
                <a:cs typeface="Arial" charset="0"/>
              </a:rPr>
              <a:t>Oleflex</a:t>
            </a:r>
            <a:r>
              <a:rPr sz="2000" i="1" dirty="0" smtClean="0">
                <a:solidFill>
                  <a:srgbClr val="1792E5"/>
                </a:solidFill>
                <a:latin typeface="Arial" charset="0"/>
                <a:cs typeface="Arial" charset="0"/>
              </a:rPr>
              <a:t> process</a:t>
            </a:r>
            <a:endParaRPr sz="2000" i="1" dirty="0">
              <a:solidFill>
                <a:srgbClr val="1792E5"/>
              </a:solidFill>
              <a:latin typeface="Arial" charset="0"/>
              <a:cs typeface="Arial" charset="0"/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563180" y="5280820"/>
            <a:ext cx="5522912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b="1" dirty="0" smtClean="0">
                <a:ea typeface="SimSun" pitchFamily="2" charset="-122"/>
              </a:rPr>
              <a:t>Based on: </a:t>
            </a:r>
            <a:endParaRPr lang="en-US" sz="1400" b="1" dirty="0">
              <a:ea typeface="SimSun" pitchFamily="2" charset="-12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 smtClean="0">
                <a:ea typeface="SimSun" pitchFamily="2" charset="-122"/>
              </a:rPr>
              <a:t>C3 plant capacity </a:t>
            </a:r>
            <a:r>
              <a:rPr lang="ru-RU" sz="1400" dirty="0" smtClean="0">
                <a:ea typeface="SimSun" pitchFamily="2" charset="-122"/>
              </a:rPr>
              <a:t>510</a:t>
            </a:r>
            <a:r>
              <a:rPr lang="en-US" sz="1400" dirty="0" smtClean="0">
                <a:ea typeface="SimSun" pitchFamily="2" charset="-122"/>
              </a:rPr>
              <a:t> </a:t>
            </a:r>
            <a:r>
              <a:rPr lang="en-US" sz="1400" dirty="0" err="1" smtClean="0">
                <a:ea typeface="SimSun" pitchFamily="2" charset="-122"/>
              </a:rPr>
              <a:t>kt</a:t>
            </a:r>
            <a:r>
              <a:rPr lang="en-US" sz="1400" dirty="0" smtClean="0">
                <a:ea typeface="SimSun" pitchFamily="2" charset="-122"/>
              </a:rPr>
              <a:t>/annum, price per ton $300</a:t>
            </a:r>
            <a:endParaRPr lang="en-US" sz="1400" dirty="0">
              <a:ea typeface="SimSun" pitchFamily="2" charset="-12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 smtClean="0">
                <a:ea typeface="SimSun" pitchFamily="2" charset="-122"/>
              </a:rPr>
              <a:t>Does not taken into account 8-days shutdown</a:t>
            </a:r>
            <a:endParaRPr lang="en-US" sz="1400" dirty="0">
              <a:ea typeface="SimSun" pitchFamily="2" charset="-122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2043113" y="2384417"/>
            <a:ext cx="2286000" cy="228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>
            <a:norm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accent3"/>
                </a:solidFill>
              </a:rPr>
              <a:t>$</a:t>
            </a:r>
            <a:r>
              <a:rPr lang="ru-RU" sz="4000" b="1" dirty="0">
                <a:solidFill>
                  <a:schemeClr val="accent3"/>
                </a:solidFill>
              </a:rPr>
              <a:t> </a:t>
            </a:r>
            <a:r>
              <a:rPr lang="en-US" sz="4000" b="1" dirty="0">
                <a:solidFill>
                  <a:schemeClr val="accent3"/>
                </a:solidFill>
              </a:rPr>
              <a:t>3</a:t>
            </a:r>
            <a:r>
              <a:rPr lang="ru-RU" sz="4000" b="1" dirty="0">
                <a:solidFill>
                  <a:schemeClr val="accent3"/>
                </a:solidFill>
              </a:rPr>
              <a:t>,4</a:t>
            </a:r>
            <a:r>
              <a:rPr lang="en-US" sz="4000" b="1" dirty="0"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solidFill>
                  <a:schemeClr val="accent3"/>
                </a:solidFill>
              </a:rPr>
              <a:t>mln</a:t>
            </a:r>
            <a:r>
              <a:rPr lang="en-US" sz="2000" b="1" dirty="0" smtClean="0">
                <a:solidFill>
                  <a:schemeClr val="accent3"/>
                </a:solidFill>
              </a:rPr>
              <a:t>/annum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1759988" y="1221060"/>
            <a:ext cx="245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Typical benefits</a:t>
            </a:r>
            <a:endParaRPr lang="en-US" dirty="0"/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4627564" y="1163631"/>
            <a:ext cx="1533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9944" name="Title 1"/>
          <p:cNvSpPr txBox="1">
            <a:spLocks/>
          </p:cNvSpPr>
          <p:nvPr/>
        </p:nvSpPr>
        <p:spPr bwMode="auto">
          <a:xfrm>
            <a:off x="6829426" y="1544631"/>
            <a:ext cx="3859213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i="1" dirty="0" smtClean="0">
                <a:solidFill>
                  <a:srgbClr val="000000"/>
                </a:solidFill>
                <a:ea typeface="SimSun" pitchFamily="2" charset="-122"/>
              </a:rPr>
              <a:t>Performance improvements due to better understanding of key process parameters and constraints of </a:t>
            </a:r>
            <a:r>
              <a:rPr lang="en-GB" sz="1200" i="1" dirty="0" err="1" smtClean="0">
                <a:solidFill>
                  <a:srgbClr val="000000"/>
                </a:solidFill>
                <a:ea typeface="SimSun" pitchFamily="2" charset="-122"/>
              </a:rPr>
              <a:t>Oleflex</a:t>
            </a:r>
            <a:r>
              <a:rPr lang="en-GB" sz="1200" i="1" dirty="0" smtClean="0">
                <a:solidFill>
                  <a:srgbClr val="000000"/>
                </a:solidFill>
                <a:ea typeface="SimSun" pitchFamily="2" charset="-122"/>
              </a:rPr>
              <a:t> plant</a:t>
            </a:r>
            <a:endParaRPr lang="en-GB" sz="1200" i="1" dirty="0">
              <a:solidFill>
                <a:srgbClr val="000000"/>
              </a:solidFill>
              <a:ea typeface="SimSun" pitchFamily="2" charset="-122"/>
            </a:endParaRPr>
          </a:p>
        </p:txBody>
      </p:sp>
      <p:grpSp>
        <p:nvGrpSpPr>
          <p:cNvPr id="39946" name="Group 17"/>
          <p:cNvGrpSpPr>
            <a:grpSpLocks/>
          </p:cNvGrpSpPr>
          <p:nvPr/>
        </p:nvGrpSpPr>
        <p:grpSpPr bwMode="auto">
          <a:xfrm>
            <a:off x="4714876" y="4081455"/>
            <a:ext cx="5953125" cy="1179512"/>
            <a:chOff x="4267919" y="2580565"/>
            <a:chExt cx="4876080" cy="128658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267919" y="2580565"/>
              <a:ext cx="4876080" cy="12865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lnSpc>
                  <a:spcPct val="90000"/>
                </a:lnSpc>
                <a:defRPr/>
              </a:pPr>
              <a:endParaRPr lang="en-US" sz="1200" b="1"/>
            </a:p>
          </p:txBody>
        </p:sp>
        <p:sp>
          <p:nvSpPr>
            <p:cNvPr id="22" name="Pentagon 21"/>
            <p:cNvSpPr/>
            <p:nvPr/>
          </p:nvSpPr>
          <p:spPr bwMode="auto">
            <a:xfrm>
              <a:off x="4277021" y="2580565"/>
              <a:ext cx="1647464" cy="1286585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0" rIns="0" bIns="0" anchor="ctr"/>
            <a:lstStyle/>
            <a:p>
              <a:pPr defTabSz="914400">
                <a:lnSpc>
                  <a:spcPct val="90000"/>
                </a:lnSpc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Knowledge Transfer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7173913" y="1165217"/>
            <a:ext cx="2322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9948" name="Title 1"/>
          <p:cNvSpPr txBox="1">
            <a:spLocks/>
          </p:cNvSpPr>
          <p:nvPr/>
        </p:nvSpPr>
        <p:spPr bwMode="auto">
          <a:xfrm>
            <a:off x="6808788" y="2814630"/>
            <a:ext cx="38592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i="1" dirty="0" smtClean="0">
                <a:solidFill>
                  <a:srgbClr val="000000"/>
                </a:solidFill>
                <a:ea typeface="SimSun" pitchFamily="2" charset="-122"/>
              </a:rPr>
              <a:t>Avoid shutdowns and early corrective actions due to faster recognition of process issues and equipment failures</a:t>
            </a:r>
            <a:endParaRPr lang="ru-RU" sz="1200" i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9949" name="Title 1"/>
          <p:cNvSpPr txBox="1">
            <a:spLocks/>
          </p:cNvSpPr>
          <p:nvPr/>
        </p:nvSpPr>
        <p:spPr bwMode="auto">
          <a:xfrm>
            <a:off x="6808788" y="4081456"/>
            <a:ext cx="38592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i="1" dirty="0" smtClean="0">
                <a:solidFill>
                  <a:srgbClr val="000000"/>
                </a:solidFill>
                <a:ea typeface="SimSun" pitchFamily="2" charset="-122"/>
              </a:rPr>
              <a:t>Ensuring Knowledge refresh and situation awareness due to on-line access to critical actual information</a:t>
            </a:r>
            <a:endParaRPr lang="ru-RU" sz="1200" i="1" dirty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3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4546"/>
            <a:ext cx="9144000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1559-6FAE-4C9F-95D5-751370D9C5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9" y="857251"/>
            <a:ext cx="1357603" cy="1357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9636" y="1387563"/>
            <a:ext cx="619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bg2"/>
                </a:solidFill>
                <a:latin typeface="+mj-lt"/>
              </a:rPr>
              <a:t>THE POWER OF CONNECTED AIRCRAFT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79" y="1879921"/>
            <a:ext cx="2824118" cy="32488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10" y="5365803"/>
            <a:ext cx="1332791" cy="369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2632" y="2086721"/>
            <a:ext cx="2814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connected aircraft can receive, transmit, analyze and share data enabling more informed decision-making, operational cost reduction, and an improved flying experience.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4822" y="3010219"/>
            <a:ext cx="313317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23" dirty="0">
                <a:solidFill>
                  <a:schemeClr val="bg1"/>
                </a:solidFill>
              </a:rPr>
              <a:t> </a:t>
            </a:r>
            <a:endParaRPr lang="en-US" sz="1500" b="1" spc="-23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connected aircraft anticipates opportunities and offers unique insights by harnessing the power of analytics with the confidence of a secure communication link to and from the aircraft.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18855" y="4307331"/>
            <a:ext cx="816312" cy="751742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60908" y="4399651"/>
            <a:ext cx="832523" cy="812241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620092" y="2105659"/>
            <a:ext cx="816312" cy="751742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62144" y="2197979"/>
            <a:ext cx="832523" cy="812241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HrtAwoN0WV85tLOBcs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HrtAwoN0WV85tLOBcs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HrtAwoN0WV85tLOBcs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HrtAwoN0WV85tLOBcs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neywell PPT Template 16X9 Wide V3.5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0771C3D-90A6-114A-A6B4-BD27573B99AF}" vid="{F5A8B05E-D299-F04F-B6EC-D12036ED5347}"/>
    </a:ext>
  </a:extLst>
</a:theme>
</file>

<file path=ppt/theme/theme10.xml><?xml version="1.0" encoding="utf-8"?>
<a:theme xmlns:a="http://schemas.openxmlformats.org/drawingml/2006/main" name="6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224257D-E339-48A1-BF15-D97B4E1802C5}" vid="{E0B04442-8F38-4BE5-9BE8-2371915C9E54}"/>
    </a:ext>
  </a:extLst>
</a:theme>
</file>

<file path=ppt/theme/theme11.xml><?xml version="1.0" encoding="utf-8"?>
<a:theme xmlns:a="http://schemas.openxmlformats.org/drawingml/2006/main" name="7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058B3932-1797-4B68-A1B1-85E50FEDE3FB}"/>
    </a:ext>
  </a:extLst>
</a:theme>
</file>

<file path=ppt/theme/theme12.xml><?xml version="1.0" encoding="utf-8"?>
<a:theme xmlns:a="http://schemas.openxmlformats.org/drawingml/2006/main" name="8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224257D-E339-48A1-BF15-D97B4E1802C5}" vid="{E0B04442-8F38-4BE5-9BE8-2371915C9E54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neywell Single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0771C3D-90A6-114A-A6B4-BD27573B99AF}" vid="{5D6347EE-762B-1241-9969-D6BDC6945AAE}"/>
    </a:ext>
  </a:extLst>
</a:theme>
</file>

<file path=ppt/theme/theme3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0771C3D-90A6-114A-A6B4-BD27573B99AF}" vid="{78272178-0EE7-564B-8CDE-D385A0D346D5}"/>
    </a:ext>
  </a:extLst>
</a:theme>
</file>

<file path=ppt/theme/theme4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0771C3D-90A6-114A-A6B4-BD27573B99AF}" vid="{3F46D5BB-6DED-7A43-95C5-5DD3B1C51B36}"/>
    </a:ext>
  </a:extLst>
</a:theme>
</file>

<file path=ppt/theme/theme5.xml><?xml version="1.0" encoding="utf-8"?>
<a:theme xmlns:a="http://schemas.openxmlformats.org/drawingml/2006/main" name="2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058B3932-1797-4B68-A1B1-85E50FEDE3FB}"/>
    </a:ext>
  </a:extLst>
</a:theme>
</file>

<file path=ppt/theme/theme6.xml><?xml version="1.0" encoding="utf-8"?>
<a:theme xmlns:a="http://schemas.openxmlformats.org/drawingml/2006/main" name="26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224257D-E339-48A1-BF15-D97B4E1802C5}" vid="{E0B04442-8F38-4BE5-9BE8-2371915C9E54}"/>
    </a:ext>
  </a:extLst>
</a:theme>
</file>

<file path=ppt/theme/theme7.xml><?xml version="1.0" encoding="utf-8"?>
<a:theme xmlns:a="http://schemas.openxmlformats.org/drawingml/2006/main" name="3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058B3932-1797-4B68-A1B1-85E50FEDE3FB}"/>
    </a:ext>
  </a:extLst>
</a:theme>
</file>

<file path=ppt/theme/theme8.xml><?xml version="1.0" encoding="utf-8"?>
<a:theme xmlns:a="http://schemas.openxmlformats.org/drawingml/2006/main" name="4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224257D-E339-48A1-BF15-D97B4E1802C5}" vid="{E0B04442-8F38-4BE5-9BE8-2371915C9E54}"/>
    </a:ext>
  </a:extLst>
</a:theme>
</file>

<file path=ppt/theme/theme9.xml><?xml version="1.0" encoding="utf-8"?>
<a:theme xmlns:a="http://schemas.openxmlformats.org/drawingml/2006/main" name="5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058B3932-1797-4B68-A1B1-85E50FEDE3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sisl xmlns:xsi="http://www.w3.org/2001/XMLSchema-instance" xmlns:xsd="http://www.w3.org/2001/XMLSchema" xmlns="http://www.boldonjames.com/2008/01/sie/internal/label" sislVersion="0" policy="bf276872-af07-4968-a71d-1c83e80bd0bf" origin="userSelected">
  <element uid="id_protectivemarking_protect" value=""/>
</sisl>
</file>

<file path=customXml/itemProps1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3FB1CA-469E-4324-9C07-766BF09E0FD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9F0D060-39C2-4244-BCDD-9794137E7EB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Honeywell PPT Template 16X9 Wide V3.7 160425</Template>
  <TotalTime>13267</TotalTime>
  <Words>1771</Words>
  <Application>Microsoft Office PowerPoint</Application>
  <PresentationFormat>Widescreen</PresentationFormat>
  <Paragraphs>317</Paragraphs>
  <Slides>21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8" baseType="lpstr">
      <vt:lpstr>ＭＳ Ｐゴシック</vt:lpstr>
      <vt:lpstr>SimSun</vt:lpstr>
      <vt:lpstr>Adobe Gothic Std B</vt:lpstr>
      <vt:lpstr>Arial</vt:lpstr>
      <vt:lpstr>Arial Black</vt:lpstr>
      <vt:lpstr>Calibri</vt:lpstr>
      <vt:lpstr>Courier New</vt:lpstr>
      <vt:lpstr>Helvetica 55 Roman</vt:lpstr>
      <vt:lpstr>Helvetica Neue</vt:lpstr>
      <vt:lpstr>HelveticaNeue BoldCond</vt:lpstr>
      <vt:lpstr>HelveticaNeue MediumCond</vt:lpstr>
      <vt:lpstr>Honeywell Cond</vt:lpstr>
      <vt:lpstr>Honeywell Sans</vt:lpstr>
      <vt:lpstr>Wingdings</vt:lpstr>
      <vt:lpstr>Honeywell PPT Template 16X9 Wide V3.5</vt:lpstr>
      <vt:lpstr>Honeywell Single Image Cover</vt:lpstr>
      <vt:lpstr>Honeywell Theme</vt:lpstr>
      <vt:lpstr>1_Honeywell Theme</vt:lpstr>
      <vt:lpstr>2_Honeywell Theme</vt:lpstr>
      <vt:lpstr>26_Honeywell Theme</vt:lpstr>
      <vt:lpstr>3_Honeywell Theme</vt:lpstr>
      <vt:lpstr>4_Honeywell Theme</vt:lpstr>
      <vt:lpstr>5_Honeywell Theme</vt:lpstr>
      <vt:lpstr>6_Honeywell Theme</vt:lpstr>
      <vt:lpstr>7_Honeywell Theme</vt:lpstr>
      <vt:lpstr>8_Honeywell Theme</vt:lpstr>
      <vt:lpstr>think-cell Slide</vt:lpstr>
      <vt:lpstr>PowerPoint Presentation</vt:lpstr>
      <vt:lpstr>Global Diversified Installed Base</vt:lpstr>
      <vt:lpstr>Honeywell IIoT Strategy</vt:lpstr>
      <vt:lpstr>Honeywell SentienceTM  - Platform for all IIoT Offerings</vt:lpstr>
      <vt:lpstr>Honeywell strategic vision of Industry 4.0 trends</vt:lpstr>
      <vt:lpstr>PowerPoint Presentation</vt:lpstr>
      <vt:lpstr>PowerPoint Presentation</vt:lpstr>
      <vt:lpstr>Economic Benefits at UOP Oleflex process</vt:lpstr>
      <vt:lpstr>PowerPoint Presentation</vt:lpstr>
      <vt:lpstr>The marketplace for Connected aircraft</vt:lpstr>
      <vt:lpstr>PowerPoint Presentation</vt:lpstr>
      <vt:lpstr>PowerPoint Presentation</vt:lpstr>
      <vt:lpstr>PowerPoint Presentation</vt:lpstr>
      <vt:lpstr>What Is A Smart Connected Building?</vt:lpstr>
      <vt:lpstr>Why a Connected Building? </vt:lpstr>
      <vt:lpstr>Connectivity For Buildings &amp; People </vt:lpstr>
      <vt:lpstr>Advanced Command &amp; Control interface </vt:lpstr>
      <vt:lpstr>Incident Management &amp; Traceability </vt:lpstr>
      <vt:lpstr>Stay Connected at all times</vt:lpstr>
      <vt:lpstr>Connecting People </vt:lpstr>
      <vt:lpstr> V.Dozortsev, L.Sorkin ‘CONNECTED’ solutions in HONEYWELL strategy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 Allavarpu</dc:creator>
  <cp:keywords/>
  <dc:description/>
  <cp:lastModifiedBy>рец.</cp:lastModifiedBy>
  <cp:revision>294</cp:revision>
  <cp:lastPrinted>2015-07-29T21:30:37Z</cp:lastPrinted>
  <dcterms:created xsi:type="dcterms:W3CDTF">2016-08-23T20:14:39Z</dcterms:created>
  <dcterms:modified xsi:type="dcterms:W3CDTF">2017-06-19T06:59:58Z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0x01010001EB125E098E7F49A0205A16AC239CE8</vt:lpwstr>
  </property>
  <property fmtid="{D5CDD505-2E9C-101B-9397-08002B2CF9AE}" pid="3" name="Source">
    <vt:lpwstr>8f9874da50388e0acb1f5bab1b4b753b</vt:lpwstr>
  </property>
  <property fmtid="{D5CDD505-2E9C-101B-9397-08002B2CF9AE}" pid="4" name="docIndexRef">
    <vt:lpwstr>ddd920b9-1b2f-4e1a-aef4-222c1c16edd7</vt:lpwstr>
  </property>
  <property fmtid="{D5CDD505-2E9C-101B-9397-08002B2CF9AE}" pid="5" name="bjSaver">
    <vt:lpwstr>BbcOL7YnYJxO+c67yFBHelmSBa70OPDa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policy="bf276872-af07-4968-a71d-1c83e80bd0bf" origin="userSelected" xmlns="http://www.boldonj</vt:lpwstr>
  </property>
  <property fmtid="{D5CDD505-2E9C-101B-9397-08002B2CF9AE}" pid="7" name="bjDocumentLabelXML-0">
    <vt:lpwstr>ames.com/2008/01/sie/internal/label"&gt;&lt;element uid="id_protectivemarking_protect" value="" /&gt;&lt;/sisl&gt;</vt:lpwstr>
  </property>
  <property fmtid="{D5CDD505-2E9C-101B-9397-08002B2CF9AE}" pid="8" name="bjDocumentSecurityLabel">
    <vt:lpwstr>Honeywell Internal</vt:lpwstr>
  </property>
  <property fmtid="{D5CDD505-2E9C-101B-9397-08002B2CF9AE}" pid="9" name="BJClassification">
    <vt:lpwstr>Honeywell Internal</vt:lpwstr>
  </property>
</Properties>
</file>